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2"/>
  </p:notesMasterIdLst>
  <p:sldIdLst>
    <p:sldId id="258" r:id="rId2"/>
    <p:sldId id="328" r:id="rId3"/>
    <p:sldId id="2765" r:id="rId4"/>
    <p:sldId id="399" r:id="rId5"/>
    <p:sldId id="411" r:id="rId6"/>
    <p:sldId id="412" r:id="rId7"/>
    <p:sldId id="413" r:id="rId8"/>
    <p:sldId id="443" r:id="rId9"/>
    <p:sldId id="445" r:id="rId10"/>
    <p:sldId id="410" r:id="rId11"/>
    <p:sldId id="2776" r:id="rId12"/>
    <p:sldId id="2777" r:id="rId13"/>
    <p:sldId id="364" r:id="rId14"/>
    <p:sldId id="374" r:id="rId15"/>
    <p:sldId id="375" r:id="rId16"/>
    <p:sldId id="2778" r:id="rId17"/>
    <p:sldId id="360" r:id="rId18"/>
    <p:sldId id="2774" r:id="rId19"/>
    <p:sldId id="402" r:id="rId20"/>
    <p:sldId id="379" r:id="rId21"/>
    <p:sldId id="2775" r:id="rId22"/>
    <p:sldId id="2779" r:id="rId23"/>
    <p:sldId id="2770" r:id="rId24"/>
    <p:sldId id="415" r:id="rId25"/>
    <p:sldId id="416" r:id="rId26"/>
    <p:sldId id="421" r:id="rId27"/>
    <p:sldId id="417" r:id="rId28"/>
    <p:sldId id="418" r:id="rId29"/>
    <p:sldId id="422" r:id="rId30"/>
    <p:sldId id="423" r:id="rId31"/>
    <p:sldId id="427" r:id="rId32"/>
    <p:sldId id="431" r:id="rId33"/>
    <p:sldId id="2771" r:id="rId34"/>
    <p:sldId id="430" r:id="rId35"/>
    <p:sldId id="437" r:id="rId36"/>
    <p:sldId id="425" r:id="rId37"/>
    <p:sldId id="424" r:id="rId38"/>
    <p:sldId id="434" r:id="rId39"/>
    <p:sldId id="2773" r:id="rId40"/>
    <p:sldId id="419" r:id="rId41"/>
    <p:sldId id="420" r:id="rId42"/>
    <p:sldId id="2780" r:id="rId43"/>
    <p:sldId id="433" r:id="rId44"/>
    <p:sldId id="439" r:id="rId45"/>
    <p:sldId id="438" r:id="rId46"/>
    <p:sldId id="440" r:id="rId47"/>
    <p:sldId id="442" r:id="rId48"/>
    <p:sldId id="444" r:id="rId49"/>
    <p:sldId id="441" r:id="rId50"/>
    <p:sldId id="2772" r:id="rId5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5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2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58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279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54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11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32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5" y="6292312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6" y="6405566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3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9" y="6405566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5" y="6446623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5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9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8" y="630740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s.3ds.com/simulia/5g-antenna-design-mobile-phones/" TargetMode="Externa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Antennas and </a:t>
            </a:r>
            <a:br>
              <a:rPr lang="en-US" sz="5400" dirty="0"/>
            </a:br>
            <a:r>
              <a:rPr lang="en-US" sz="5400" dirty="0"/>
              <a:t>Free Space Propagation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Wireless short course</a:t>
            </a:r>
          </a:p>
          <a:p>
            <a:r>
              <a:rPr lang="en-US" dirty="0"/>
              <a:t>Prof. Sundeep rangan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Spectrum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44580" y="4091055"/>
            <a:ext cx="9099045" cy="1905000"/>
          </a:xfrm>
        </p:spPr>
        <p:txBody>
          <a:bodyPr>
            <a:normAutofit/>
          </a:bodyPr>
          <a:lstStyle/>
          <a:p>
            <a:r>
              <a:rPr lang="en-US" sz="2400" dirty="0"/>
              <a:t>Frequency of EM radiation has wide range</a:t>
            </a:r>
          </a:p>
          <a:p>
            <a:r>
              <a:rPr lang="en-US" sz="2400" dirty="0"/>
              <a:t>Encompasses many forms of radiation</a:t>
            </a:r>
          </a:p>
          <a:p>
            <a:r>
              <a:rPr lang="en-US" sz="2400" dirty="0"/>
              <a:t>Radio waves are uniquely valuable since they can propagate far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72" y="1585996"/>
            <a:ext cx="4209029" cy="241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97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Electromagnetic Waves</a:t>
            </a:r>
          </a:p>
          <a:p>
            <a:r>
              <a:rPr lang="en-US" dirty="0"/>
              <a:t>Power and Bandwidth of Signals </a:t>
            </a:r>
          </a:p>
          <a:p>
            <a:r>
              <a:rPr lang="en-US" dirty="0"/>
              <a:t>Basics of Antennas </a:t>
            </a:r>
          </a:p>
          <a:p>
            <a:r>
              <a:rPr lang="en-US" dirty="0"/>
              <a:t>Free Space Propagation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57821" y="1908395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37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Signals for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3415282"/>
            <a:ext cx="9649017" cy="252508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Signal</a:t>
            </a:r>
            <a:r>
              <a:rPr lang="en-US" dirty="0"/>
              <a:t>:  Any quantity that varies in time</a:t>
            </a:r>
          </a:p>
          <a:p>
            <a:pPr lvl="1"/>
            <a:r>
              <a:rPr lang="en-US" dirty="0"/>
              <a:t>Continuous, discrete, complex, real, …</a:t>
            </a:r>
          </a:p>
          <a:p>
            <a:r>
              <a:rPr lang="en-US" dirty="0"/>
              <a:t>Signals for wireless communications:    </a:t>
            </a:r>
          </a:p>
          <a:p>
            <a:pPr lvl="1"/>
            <a:r>
              <a:rPr lang="en-US" dirty="0"/>
              <a:t>Modulate an information bearing signal to a signal in the EM radiation</a:t>
            </a:r>
          </a:p>
          <a:p>
            <a:r>
              <a:rPr lang="en-US" dirty="0"/>
              <a:t>Three key characteristics of the signal: 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power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bandwidth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center frequency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3074" name="Picture 2" descr="2G 3G 4G LTE cellular antenna 12dB dual polarization antenna wcdma ...">
            <a:extLst>
              <a:ext uri="{FF2B5EF4-FFF2-40B4-BE49-F238E27FC236}">
                <a16:creationId xmlns:a16="http://schemas.microsoft.com/office/drawing/2014/main" id="{72C1BEE1-76AE-470E-A135-9DBBC4907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599" y="1735560"/>
            <a:ext cx="1473229" cy="147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8016528-69D3-411E-ABBC-4A13E966FAE9}"/>
              </a:ext>
            </a:extLst>
          </p:cNvPr>
          <p:cNvSpPr/>
          <p:nvPr/>
        </p:nvSpPr>
        <p:spPr>
          <a:xfrm>
            <a:off x="3699545" y="2355503"/>
            <a:ext cx="978408" cy="1558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EBBB3E55-F8C9-4F12-83F6-729F05AE2C48}"/>
              </a:ext>
            </a:extLst>
          </p:cNvPr>
          <p:cNvSpPr/>
          <p:nvPr/>
        </p:nvSpPr>
        <p:spPr>
          <a:xfrm>
            <a:off x="6052418" y="2433440"/>
            <a:ext cx="978408" cy="1558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E00968-094C-4C8B-AED1-E31A90DBBDC8}"/>
              </a:ext>
            </a:extLst>
          </p:cNvPr>
          <p:cNvSpPr txBox="1"/>
          <p:nvPr/>
        </p:nvSpPr>
        <p:spPr>
          <a:xfrm>
            <a:off x="1568613" y="2149008"/>
            <a:ext cx="199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 signal</a:t>
            </a:r>
          </a:p>
          <a:p>
            <a:r>
              <a:rPr lang="en-US" i="1" dirty="0"/>
              <a:t>Carries information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82CC9D-77A3-4B65-B1E2-D411109658DA}"/>
              </a:ext>
            </a:extLst>
          </p:cNvPr>
          <p:cNvSpPr txBox="1"/>
          <p:nvPr/>
        </p:nvSpPr>
        <p:spPr>
          <a:xfrm>
            <a:off x="7239917" y="2287507"/>
            <a:ext cx="138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 radiation</a:t>
            </a:r>
            <a:endParaRPr lang="en-US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9E1345-0952-4B2E-BDBB-A21C68B7700B}"/>
              </a:ext>
            </a:extLst>
          </p:cNvPr>
          <p:cNvSpPr txBox="1"/>
          <p:nvPr/>
        </p:nvSpPr>
        <p:spPr>
          <a:xfrm>
            <a:off x="4763727" y="1405789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Antenna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99727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and Power of Signals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Consider a scalar-valued, continuous-time signal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instantaneous power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Typically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this is proportional to the actual power </a:t>
                </a:r>
              </a:p>
              <a:p>
                <a:pPr lvl="1"/>
                <a:r>
                  <a:rPr lang="en-US" dirty="0"/>
                  <a:t>Ex 1:  For a voltage, power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Ex 2:  For an EM plane wave , power flux 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Energy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Signal is called an “energy signal”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Power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func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Energy per unit time</a:t>
                </a:r>
              </a:p>
              <a:p>
                <a:pPr lvl="1"/>
                <a:r>
                  <a:rPr lang="en-US" dirty="0"/>
                  <a:t>Signal is called a “power signal” if limit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exists and is finite</a:t>
                </a: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333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963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Power:  Linear and decibel scale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Receive or transmit energy per unit time </a:t>
            </a:r>
          </a:p>
          <a:p>
            <a:pPr lvl="1"/>
            <a:r>
              <a:rPr lang="en-US" sz="2000" dirty="0"/>
              <a:t>Measured in Watts (W) or </a:t>
            </a:r>
            <a:r>
              <a:rPr lang="en-US" sz="2000" dirty="0" err="1"/>
              <a:t>mW</a:t>
            </a:r>
            <a:endParaRPr lang="en-US" sz="2000" dirty="0"/>
          </a:p>
          <a:p>
            <a:pPr lvl="1"/>
            <a:r>
              <a:rPr lang="en-US" sz="2000" dirty="0"/>
              <a:t>Power values in W or </a:t>
            </a:r>
            <a:r>
              <a:rPr lang="en-US" sz="2000" dirty="0" err="1"/>
              <a:t>mW</a:t>
            </a:r>
            <a:r>
              <a:rPr lang="en-US" sz="2000" dirty="0"/>
              <a:t> called </a:t>
            </a:r>
            <a:r>
              <a:rPr lang="en-US" sz="2000" i="1" dirty="0"/>
              <a:t>linear scale</a:t>
            </a:r>
          </a:p>
          <a:p>
            <a:pPr lvl="1"/>
            <a:r>
              <a:rPr lang="en-US" sz="2000" dirty="0"/>
              <a:t>Use notation P</a:t>
            </a:r>
            <a:r>
              <a:rPr lang="en-US" sz="2000" baseline="-25000" dirty="0"/>
              <a:t>|W</a:t>
            </a:r>
            <a:r>
              <a:rPr lang="en-US" sz="2000" dirty="0"/>
              <a:t> or </a:t>
            </a:r>
            <a:r>
              <a:rPr lang="en-US" sz="2000" dirty="0" err="1"/>
              <a:t>P</a:t>
            </a:r>
            <a:r>
              <a:rPr lang="en-US" sz="2000" baseline="-25000" dirty="0" err="1"/>
              <a:t>|mW</a:t>
            </a:r>
            <a:r>
              <a:rPr lang="en-US" sz="2000" dirty="0"/>
              <a:t> when units need to be specified</a:t>
            </a:r>
          </a:p>
          <a:p>
            <a:pPr lvl="1"/>
            <a:endParaRPr lang="en-US" sz="2000" dirty="0"/>
          </a:p>
          <a:p>
            <a:r>
              <a:rPr lang="en-US" sz="2400" dirty="0"/>
              <a:t>Power often measured in dB scale: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|dBW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(P</a:t>
            </a:r>
            <a:r>
              <a:rPr lang="en-US" sz="2000" baseline="-25000" dirty="0"/>
              <a:t>|W</a:t>
            </a:r>
            <a:r>
              <a:rPr lang="en-US" sz="2000" dirty="0"/>
              <a:t> / 1W)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|dBm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</a:t>
            </a:r>
            <a:r>
              <a:rPr lang="en-US" sz="2000" dirty="0" err="1"/>
              <a:t>P</a:t>
            </a:r>
            <a:r>
              <a:rPr lang="en-US" sz="2000" baseline="-25000" dirty="0" err="1"/>
              <a:t>|mW</a:t>
            </a:r>
            <a:r>
              <a:rPr lang="en-US" sz="2000" dirty="0"/>
              <a:t> / 1mW)</a:t>
            </a:r>
          </a:p>
          <a:p>
            <a:pPr lvl="1"/>
            <a:endParaRPr lang="en-US" sz="2000" dirty="0"/>
          </a:p>
          <a:p>
            <a:r>
              <a:rPr lang="en-US" sz="2400" dirty="0"/>
              <a:t>Example:  P = 250 </a:t>
            </a:r>
            <a:r>
              <a:rPr lang="en-US" sz="2400" dirty="0" err="1"/>
              <a:t>mW</a:t>
            </a:r>
            <a:r>
              <a:rPr lang="en-US" sz="2400" dirty="0"/>
              <a:t> (typical max mobile transmit power) 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|dBW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(0.25W / 1W)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|dBm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(250mW / 1mW)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670304" y="6210300"/>
            <a:ext cx="457200" cy="457200"/>
          </a:xfrm>
        </p:spPr>
        <p:txBody>
          <a:bodyPr/>
          <a:lstStyle/>
          <a:p>
            <a:fld id="{529F9F8D-2534-4D48-85E3-73908409BCC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94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dB values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Some conversions don’t need a calculator:</a:t>
                </a:r>
              </a:p>
              <a:p>
                <a:pPr lvl="1"/>
                <a:r>
                  <a:rPr lang="en-US" dirty="0"/>
                  <a:t>10log10(2) = 3  [Most important:  Doubling power = 3dB]</a:t>
                </a:r>
              </a:p>
              <a:p>
                <a:pPr lvl="1"/>
                <a:r>
                  <a:rPr lang="en-US" dirty="0"/>
                  <a:t>10log10(3) =4.7 ~5</a:t>
                </a:r>
              </a:p>
              <a:p>
                <a:pPr lvl="1"/>
                <a:r>
                  <a:rPr lang="en-US" dirty="0"/>
                  <a:t>10log10(10) = 10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You can cascade these.  </a:t>
                </a:r>
              </a:p>
              <a:p>
                <a:r>
                  <a:rPr lang="en-US" dirty="0"/>
                  <a:t>Ex:  What is 50 </a:t>
                </a:r>
                <a:r>
                  <a:rPr lang="en-US" dirty="0" err="1"/>
                  <a:t>mW</a:t>
                </a:r>
                <a:r>
                  <a:rPr lang="en-US" dirty="0"/>
                  <a:t> in dBm?</a:t>
                </a:r>
              </a:p>
              <a:p>
                <a:r>
                  <a:rPr lang="es-ES" dirty="0"/>
                  <a:t>Ans:</a:t>
                </a:r>
                <a:br>
                  <a:rPr lang="es-E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(50)</m:t>
                        </m:r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/2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br>
                  <a:rPr lang="es-E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                          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−3=17 </m:t>
                    </m:r>
                    <m:r>
                      <m:rPr>
                        <m:nor/>
                      </m:rPr>
                      <a:rPr lang="es-ES" b="0" i="0" smtClean="0">
                        <a:latin typeface="Cambria Math" panose="02040503050406030204" pitchFamily="18" charset="0"/>
                      </a:rPr>
                      <m:t>dBm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454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Wireless Power Transmit Levels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 kW = 80 </a:t>
            </a:r>
            <a:r>
              <a:rPr lang="en-US" dirty="0" err="1"/>
              <a:t>dBm</a:t>
            </a:r>
            <a:r>
              <a:rPr lang="en-US" dirty="0"/>
              <a:t>: Typical FM radio transmission with 50 km radius</a:t>
            </a:r>
          </a:p>
          <a:p>
            <a:r>
              <a:rPr lang="en-US" dirty="0"/>
              <a:t> 1 kW = 60 </a:t>
            </a:r>
            <a:r>
              <a:rPr lang="en-US" dirty="0" err="1"/>
              <a:t>dBm</a:t>
            </a:r>
            <a:r>
              <a:rPr lang="en-US" dirty="0"/>
              <a:t>:  Microwave oven element (most of this doesn’t escape)</a:t>
            </a:r>
          </a:p>
          <a:p>
            <a:r>
              <a:rPr lang="en-US" dirty="0"/>
              <a:t>~300 W = 55 </a:t>
            </a:r>
            <a:r>
              <a:rPr lang="en-US" dirty="0" err="1"/>
              <a:t>dBm</a:t>
            </a:r>
            <a:r>
              <a:rPr lang="en-US" dirty="0"/>
              <a:t>:  Geostationary satellite</a:t>
            </a:r>
          </a:p>
          <a:p>
            <a:r>
              <a:rPr lang="en-US" dirty="0"/>
              <a:t>250 </a:t>
            </a:r>
            <a:r>
              <a:rPr lang="en-US" dirty="0" err="1"/>
              <a:t>mW</a:t>
            </a:r>
            <a:r>
              <a:rPr lang="en-US" dirty="0"/>
              <a:t> = 24 </a:t>
            </a:r>
            <a:r>
              <a:rPr lang="en-US" dirty="0" err="1"/>
              <a:t>dBm</a:t>
            </a:r>
            <a:r>
              <a:rPr lang="en-US" dirty="0"/>
              <a:t>:  Cellular phone maximum power (class 2)</a:t>
            </a:r>
          </a:p>
          <a:p>
            <a:r>
              <a:rPr lang="en-US" dirty="0"/>
              <a:t>200 </a:t>
            </a:r>
            <a:r>
              <a:rPr lang="en-US" dirty="0" err="1"/>
              <a:t>mW</a:t>
            </a:r>
            <a:r>
              <a:rPr lang="en-US" dirty="0"/>
              <a:t> = 23 </a:t>
            </a:r>
            <a:r>
              <a:rPr lang="en-US" dirty="0" err="1"/>
              <a:t>dBm</a:t>
            </a:r>
            <a:r>
              <a:rPr lang="en-US" dirty="0"/>
              <a:t>:  </a:t>
            </a:r>
            <a:r>
              <a:rPr lang="en-US" dirty="0" err="1"/>
              <a:t>WiFi</a:t>
            </a:r>
            <a:r>
              <a:rPr lang="en-US" dirty="0"/>
              <a:t> access point</a:t>
            </a:r>
          </a:p>
          <a:p>
            <a:r>
              <a:rPr lang="en-US" dirty="0"/>
              <a:t>32 </a:t>
            </a:r>
            <a:r>
              <a:rPr lang="en-US" dirty="0" err="1"/>
              <a:t>mW</a:t>
            </a:r>
            <a:r>
              <a:rPr lang="en-US" dirty="0"/>
              <a:t> = 15 </a:t>
            </a:r>
            <a:r>
              <a:rPr lang="en-US" dirty="0" err="1"/>
              <a:t>dBm</a:t>
            </a:r>
            <a:r>
              <a:rPr lang="en-US" dirty="0"/>
              <a:t>:  </a:t>
            </a:r>
            <a:r>
              <a:rPr lang="en-US" dirty="0" err="1"/>
              <a:t>WiFi</a:t>
            </a:r>
            <a:r>
              <a:rPr lang="en-US" dirty="0"/>
              <a:t> transmitter in a laptop</a:t>
            </a:r>
          </a:p>
          <a:p>
            <a:r>
              <a:rPr lang="en-US" dirty="0"/>
              <a:t>4 </a:t>
            </a:r>
            <a:r>
              <a:rPr lang="en-US" dirty="0" err="1"/>
              <a:t>mW</a:t>
            </a:r>
            <a:r>
              <a:rPr lang="en-US" dirty="0"/>
              <a:t> = 6 </a:t>
            </a:r>
            <a:r>
              <a:rPr lang="en-US" dirty="0" err="1"/>
              <a:t>dBm</a:t>
            </a:r>
            <a:r>
              <a:rPr lang="en-US" dirty="0"/>
              <a:t>:  Bluetooth 10 m range</a:t>
            </a:r>
          </a:p>
          <a:p>
            <a:r>
              <a:rPr lang="en-US" dirty="0"/>
              <a:t>1 </a:t>
            </a:r>
            <a:r>
              <a:rPr lang="en-US" dirty="0" err="1"/>
              <a:t>mW</a:t>
            </a:r>
            <a:r>
              <a:rPr lang="en-US" dirty="0"/>
              <a:t> = 0 </a:t>
            </a:r>
            <a:r>
              <a:rPr lang="en-US" dirty="0" err="1"/>
              <a:t>dBm</a:t>
            </a:r>
            <a:r>
              <a:rPr lang="en-US" dirty="0"/>
              <a:t>:  Bluetooth, 1 m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8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CBBE2769-8B2D-4214-AF55-CCA97C839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939" y="1228428"/>
            <a:ext cx="3480385" cy="24323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Bandwidth and Carrier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696094" cy="4031011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Power density spectrum: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All signals can be decomposed into frequency components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dirty="0">
                    <a:solidFill>
                      <a:schemeClr val="tx1"/>
                    </a:solidFill>
                  </a:rPr>
                  <a:t>(Use Fourier transform)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PSD measures the power per unit frequency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Indicates range of frequencies of the corresponding EM wave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Measured by a spectrum analyzer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Two key parameters for RF signals: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Carrier</a:t>
                </a:r>
                <a:r>
                  <a:rPr lang="en-US" dirty="0">
                    <a:solidFill>
                      <a:schemeClr val="tx1"/>
                    </a:solidFill>
                  </a:rPr>
                  <a:t> 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center frequency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Bandwidth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Note for a real-valued signal:</a:t>
                </a:r>
                <a:br>
                  <a:rPr lang="en-US" dirty="0"/>
                </a:br>
                <a:r>
                  <a:rPr lang="en-US" dirty="0"/>
                  <a:t>   Always two images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696094" cy="4031011"/>
              </a:xfrm>
              <a:blipFill>
                <a:blip r:embed="rId4"/>
                <a:stretch>
                  <a:fillRect l="-2186" t="-1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6727522" y="4826210"/>
            <a:ext cx="4708928" cy="1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752810" y="3795960"/>
            <a:ext cx="906011" cy="1048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9754686" y="4535589"/>
            <a:ext cx="8388" cy="124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10658821" y="4535589"/>
            <a:ext cx="0" cy="132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10197427" y="4525802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050620" y="4988595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637207" y="5380038"/>
                <a:ext cx="462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207" y="5380038"/>
                <a:ext cx="462228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9729518" y="5045799"/>
                <a:ext cx="965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518" y="5045799"/>
                <a:ext cx="965580" cy="338554"/>
              </a:xfrm>
              <a:prstGeom prst="rect">
                <a:avLst/>
              </a:prstGeom>
              <a:blipFill>
                <a:blip r:embed="rId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7313703" y="3777586"/>
            <a:ext cx="906011" cy="1048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cxnSpLocks/>
          </p:cNvCxnSpPr>
          <p:nvPr/>
        </p:nvCxnSpPr>
        <p:spPr>
          <a:xfrm>
            <a:off x="7313703" y="4507428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8219714" y="4517215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7758320" y="4507428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492335" y="4970870"/>
                <a:ext cx="2348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335" y="4970870"/>
                <a:ext cx="234892" cy="338554"/>
              </a:xfrm>
              <a:prstGeom prst="rect">
                <a:avLst/>
              </a:prstGeom>
              <a:blipFill>
                <a:blip r:embed="rId7"/>
                <a:stretch>
                  <a:fillRect r="-89744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/>
          <p:cNvCxnSpPr>
            <a:cxnSpLocks/>
          </p:cNvCxnSpPr>
          <p:nvPr/>
        </p:nvCxnSpPr>
        <p:spPr>
          <a:xfrm>
            <a:off x="9032396" y="4551492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885589" y="5014285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9772950" y="5549377"/>
            <a:ext cx="885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913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B6B35-99CA-4041-9040-C6CF1F13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Bandwidth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DFF7A-4CFB-44AF-A275-90DBB795D2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rate generally scales linearly in bandwidth</a:t>
                </a:r>
              </a:p>
              <a:p>
                <a:pPr lvl="1"/>
                <a:r>
                  <a:rPr lang="en-US" dirty="0"/>
                  <a:t>If the transmit power and bandwidth increase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the communication rate increase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will see this in detail later</a:t>
                </a:r>
              </a:p>
              <a:p>
                <a:r>
                  <a:rPr lang="en-US" dirty="0"/>
                  <a:t>Ex:  Compare GSM (2G) and LTE (4G)</a:t>
                </a:r>
              </a:p>
              <a:p>
                <a:pPr lvl="1"/>
                <a:r>
                  <a:rPr lang="en-US" dirty="0"/>
                  <a:t>Single channel of GSM system = 200 kHz</a:t>
                </a:r>
              </a:p>
              <a:p>
                <a:pPr lvl="1"/>
                <a:r>
                  <a:rPr lang="en-US" dirty="0"/>
                  <a:t>Single channel of LTE = 20 MHz</a:t>
                </a:r>
              </a:p>
              <a:p>
                <a:pPr lvl="1"/>
                <a:r>
                  <a:rPr lang="en-US" dirty="0"/>
                  <a:t>If power scales sufficiently, LTE would in general have 100x data rate</a:t>
                </a:r>
              </a:p>
              <a:p>
                <a:pPr lvl="1"/>
                <a:r>
                  <a:rPr lang="en-US" dirty="0"/>
                  <a:t>LTE, in fact, can have even more capacity due to other improvements</a:t>
                </a:r>
              </a:p>
              <a:p>
                <a:r>
                  <a:rPr lang="en-US" dirty="0"/>
                  <a:t>Figure to the right:  802.11ad channels</a:t>
                </a:r>
              </a:p>
              <a:p>
                <a:pPr lvl="1"/>
                <a:r>
                  <a:rPr lang="en-US" dirty="0"/>
                  <a:t>The channels are &gt; 2 GHz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DFF7A-4CFB-44AF-A275-90DBB795D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525B9-F26A-44C7-B999-86D61E959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7170" name="Picture 2" descr="Image result for 802.11ad channel">
            <a:extLst>
              <a:ext uri="{FF2B5EF4-FFF2-40B4-BE49-F238E27FC236}">
                <a16:creationId xmlns:a16="http://schemas.microsoft.com/office/drawing/2014/main" id="{21ECEC07-918D-4037-9840-A19E94D93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584" y="4281722"/>
            <a:ext cx="56197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704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Spectrum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266" y="2021670"/>
            <a:ext cx="4513053" cy="3737372"/>
          </a:xfrm>
        </p:spPr>
      </p:pic>
    </p:spTree>
    <p:extLst>
      <p:ext uri="{BB962C8B-B14F-4D97-AF65-F5344CB8AC3E}">
        <p14:creationId xmlns:p14="http://schemas.microsoft.com/office/powerpoint/2010/main" val="2681971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Mathematically describe an EM wave: </a:t>
            </a:r>
          </a:p>
          <a:p>
            <a:pPr lvl="1"/>
            <a:r>
              <a:rPr lang="en-US" dirty="0"/>
              <a:t>Direction of motion, wavenumber, frequency, polarization, …</a:t>
            </a:r>
          </a:p>
          <a:p>
            <a:r>
              <a:rPr lang="en-US" dirty="0"/>
              <a:t>Identify radio spectrum and power levels used in common commercial wireless products</a:t>
            </a:r>
          </a:p>
          <a:p>
            <a:r>
              <a:rPr lang="en-US" dirty="0"/>
              <a:t>Perform basic power calculations in dB scale</a:t>
            </a:r>
          </a:p>
          <a:p>
            <a:r>
              <a:rPr lang="en-US" dirty="0"/>
              <a:t>Perform basic mathematical operations in polar coordinates</a:t>
            </a:r>
          </a:p>
          <a:p>
            <a:pPr lvl="1"/>
            <a:r>
              <a:rPr lang="en-US" dirty="0"/>
              <a:t>Conversions to cartesian coordinates, rotations, integrals, averages, …</a:t>
            </a:r>
          </a:p>
          <a:p>
            <a:r>
              <a:rPr lang="en-US" dirty="0"/>
              <a:t>Use tools from MATLAB to compute and plot key antenna parameters</a:t>
            </a:r>
          </a:p>
          <a:p>
            <a:pPr lvl="1"/>
            <a:r>
              <a:rPr lang="en-US" dirty="0"/>
              <a:t>Directivity, gain, efficiency, …</a:t>
            </a:r>
          </a:p>
          <a:p>
            <a:r>
              <a:rPr lang="en-US" dirty="0"/>
              <a:t>Compute received power in an angular region using the radiation density and intensity.</a:t>
            </a:r>
          </a:p>
          <a:p>
            <a:r>
              <a:rPr lang="en-US" dirty="0"/>
              <a:t>Compute the free-space path loss using </a:t>
            </a:r>
            <a:r>
              <a:rPr lang="en-US" dirty="0" err="1"/>
              <a:t>Friis</a:t>
            </a:r>
            <a:r>
              <a:rPr lang="en-US" dirty="0"/>
              <a:t> Law</a:t>
            </a:r>
          </a:p>
          <a:p>
            <a:r>
              <a:rPr lang="en-US" dirty="0"/>
              <a:t>Derive </a:t>
            </a:r>
            <a:r>
              <a:rPr lang="en-US" dirty="0" err="1"/>
              <a:t>Friis</a:t>
            </a:r>
            <a:r>
              <a:rPr lang="en-US" dirty="0"/>
              <a:t> Law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99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Bandwidth and Center Frequencies</a:t>
            </a:r>
            <a:br>
              <a:rPr lang="en-US" dirty="0"/>
            </a:br>
            <a:r>
              <a:rPr lang="en-US" dirty="0"/>
              <a:t>Examples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</p:nvPr>
        </p:nvGraphicFramePr>
        <p:xfrm>
          <a:off x="1097280" y="1676400"/>
          <a:ext cx="9825824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1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03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Center freq (MHz)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Bandwidth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GSM-850: 824-849</a:t>
                      </a:r>
                      <a:r>
                        <a:rPr lang="en-US" baseline="0" dirty="0"/>
                        <a:t> (UL), 869-894 (DL)</a:t>
                      </a:r>
                    </a:p>
                    <a:p>
                      <a:r>
                        <a:rPr lang="en-US" baseline="0" dirty="0"/>
                        <a:t>GSM-900: 890-914 (UL), 935-959 (DL)</a:t>
                      </a:r>
                    </a:p>
                    <a:p>
                      <a:r>
                        <a:rPr lang="en-US" baseline="0" dirty="0"/>
                        <a:t>GSM-1800:  </a:t>
                      </a:r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1710–1784(UL), 1805.2–1879(DL)</a:t>
                      </a:r>
                    </a:p>
                    <a:p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GSM-1900:  1850–1910(UL), 1930–1990(DL)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kHz</a:t>
                      </a:r>
                      <a:r>
                        <a:rPr lang="en-US" baseline="0" dirty="0"/>
                        <a:t> per channel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UMTS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FDD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GSM</a:t>
                      </a:r>
                      <a:r>
                        <a:rPr lang="en-US" baseline="0" dirty="0"/>
                        <a:t> + other bands ~2100 and ~1900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MHz per</a:t>
                      </a:r>
                      <a:r>
                        <a:rPr lang="en-US" baseline="0" dirty="0"/>
                        <a:t> carrier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FDD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Mostly in 2100 to 2600 MHz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 to 20 MHz,</a:t>
                      </a:r>
                      <a:r>
                        <a:rPr lang="en-US" baseline="0" dirty="0"/>
                        <a:t> </a:t>
                      </a:r>
                    </a:p>
                    <a:p>
                      <a:r>
                        <a:rPr lang="en-US" baseline="0" dirty="0"/>
                        <a:t>10 MHz typical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802.11abg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TDD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US" baseline="0" dirty="0"/>
                        <a:t>2.4 GHz (ISM band) and 5 GHz (U-NII band)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802.11n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40 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802.11ac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20-160 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802.11ad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60 GHz (millimeter wave spectrum)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2.16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8402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F4604-FD93-4CCB-91D1-A0C2174B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Millimeter Wave Bands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31369-0211-4876-82BA-5D771ED10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3557379"/>
          </a:xfrm>
        </p:spPr>
        <p:txBody>
          <a:bodyPr>
            <a:normAutofit/>
          </a:bodyPr>
          <a:lstStyle/>
          <a:p>
            <a:r>
              <a:rPr lang="en-US" dirty="0"/>
              <a:t>New bands for 5G</a:t>
            </a:r>
          </a:p>
          <a:p>
            <a:pPr lvl="1"/>
            <a:r>
              <a:rPr lang="en-US" dirty="0"/>
              <a:t>100x more bandwidth than conventional bands below 6 GHz </a:t>
            </a:r>
          </a:p>
          <a:p>
            <a:pPr lvl="1"/>
            <a:r>
              <a:rPr lang="en-US" dirty="0"/>
              <a:t>Bands at 28 GHz and 38 GHz opened up by FCC </a:t>
            </a:r>
          </a:p>
          <a:p>
            <a:pPr lvl="1"/>
            <a:r>
              <a:rPr lang="en-US" dirty="0"/>
              <a:t>5G systems operating are in trials 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63EFA-E143-4A46-BCB4-E568C9F8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6148" name="Picture 4" descr="Image result for millimeter wave spectrum">
            <a:extLst>
              <a:ext uri="{FF2B5EF4-FFF2-40B4-BE49-F238E27FC236}">
                <a16:creationId xmlns:a16="http://schemas.microsoft.com/office/drawing/2014/main" id="{DA2E5244-C828-4633-9DFD-E2A589C06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293" y="3347048"/>
            <a:ext cx="566737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70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Electromagnetic Waves</a:t>
            </a:r>
          </a:p>
          <a:p>
            <a:r>
              <a:rPr lang="en-US" dirty="0"/>
              <a:t>Power and Bandwidth of Signals </a:t>
            </a:r>
          </a:p>
          <a:p>
            <a:r>
              <a:rPr lang="en-US" dirty="0"/>
              <a:t>Basics of Antennas </a:t>
            </a:r>
          </a:p>
          <a:p>
            <a:r>
              <a:rPr lang="en-US" dirty="0"/>
              <a:t>Free Space Propagation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49432" y="2378178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48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AFBA-9C9C-4FCD-A6BC-CD16AD090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Excellent Text for Antennas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DC84-10F0-43EE-9C2A-2AC80BFD9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4825348" cy="4329817"/>
          </a:xfrm>
        </p:spPr>
        <p:txBody>
          <a:bodyPr/>
          <a:lstStyle/>
          <a:p>
            <a:r>
              <a:rPr lang="en-US" dirty="0"/>
              <a:t>This lecture is based on classic text</a:t>
            </a:r>
          </a:p>
          <a:p>
            <a:pPr lvl="1"/>
            <a:r>
              <a:rPr lang="en-US" dirty="0" err="1"/>
              <a:t>Balanis</a:t>
            </a:r>
            <a:r>
              <a:rPr lang="en-US" dirty="0"/>
              <a:t>, “Antenna Theory”</a:t>
            </a:r>
          </a:p>
          <a:p>
            <a:pPr lvl="1"/>
            <a:r>
              <a:rPr lang="en-US" dirty="0"/>
              <a:t>Most of the figures here are from this text</a:t>
            </a:r>
          </a:p>
          <a:p>
            <a:r>
              <a:rPr lang="en-US" dirty="0"/>
              <a:t>If you want to learn more, study the text:</a:t>
            </a:r>
          </a:p>
          <a:p>
            <a:pPr lvl="1"/>
            <a:r>
              <a:rPr lang="en-US" dirty="0"/>
              <a:t>Provides full EM theory view</a:t>
            </a:r>
          </a:p>
          <a:p>
            <a:pPr lvl="1"/>
            <a:r>
              <a:rPr lang="en-US" dirty="0"/>
              <a:t>Many excellent problems and examples</a:t>
            </a:r>
          </a:p>
          <a:p>
            <a:pPr lvl="1"/>
            <a:r>
              <a:rPr lang="en-US" dirty="0"/>
              <a:t>Designed for RF engineers</a:t>
            </a:r>
          </a:p>
          <a:p>
            <a:endParaRPr lang="en-US" dirty="0"/>
          </a:p>
          <a:p>
            <a:r>
              <a:rPr lang="en-US" dirty="0"/>
              <a:t>We will use only a small portion here</a:t>
            </a:r>
          </a:p>
          <a:p>
            <a:r>
              <a:rPr lang="en-US" dirty="0"/>
              <a:t>Take an EM class for more!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59903-6752-4D48-8B2B-9E93996B8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7F77C-3653-42EF-801A-F7B649214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041" y="1326816"/>
            <a:ext cx="3462513" cy="493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37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4DEBE-EA8D-47B1-ADDE-6B05B552F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Waveguides and Transmission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BE480-6D44-4031-A2FE-BE318E184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80"/>
            <a:ext cx="10058400" cy="209457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Transmission lines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waveguides</a:t>
            </a:r>
            <a:r>
              <a:rPr lang="en-US" dirty="0"/>
              <a:t>:  Any structure to guide waves with minimal loss</a:t>
            </a:r>
          </a:p>
          <a:p>
            <a:r>
              <a:rPr lang="en-US" dirty="0"/>
              <a:t>Some texts:</a:t>
            </a:r>
          </a:p>
          <a:p>
            <a:pPr lvl="1"/>
            <a:r>
              <a:rPr lang="en-US" dirty="0"/>
              <a:t>Transmission lines refer to conductors and waveguides to hollow structures</a:t>
            </a:r>
          </a:p>
          <a:p>
            <a:r>
              <a:rPr lang="en-US" dirty="0"/>
              <a:t>Many examples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BB003-EFC9-4F0D-920A-095014B6B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pic>
        <p:nvPicPr>
          <p:cNvPr id="4098" name="Picture 2" descr="Image result for coaxial cable">
            <a:extLst>
              <a:ext uri="{FF2B5EF4-FFF2-40B4-BE49-F238E27FC236}">
                <a16:creationId xmlns:a16="http://schemas.microsoft.com/office/drawing/2014/main" id="{BE58D2B2-5616-4CF6-8FBA-86AA64883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074" y="3571896"/>
            <a:ext cx="17907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waveguide">
            <a:extLst>
              <a:ext uri="{FF2B5EF4-FFF2-40B4-BE49-F238E27FC236}">
                <a16:creationId xmlns:a16="http://schemas.microsoft.com/office/drawing/2014/main" id="{C2E6A2F8-7BD9-4673-8522-5FEB54FCF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3633850"/>
            <a:ext cx="19050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44665C7-8B0C-4D66-9A1F-19F0E3402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726" y="3485930"/>
            <a:ext cx="2461978" cy="148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1D9AE0-AF87-4BBF-BFDA-2A27705220A9}"/>
              </a:ext>
            </a:extLst>
          </p:cNvPr>
          <p:cNvSpPr txBox="1"/>
          <p:nvPr/>
        </p:nvSpPr>
        <p:spPr>
          <a:xfrm>
            <a:off x="1589565" y="5343546"/>
            <a:ext cx="1403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Coaxial cable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55580-FABD-4990-84A6-B69F4994F589}"/>
              </a:ext>
            </a:extLst>
          </p:cNvPr>
          <p:cNvSpPr txBox="1"/>
          <p:nvPr/>
        </p:nvSpPr>
        <p:spPr>
          <a:xfrm>
            <a:off x="4580847" y="5318720"/>
            <a:ext cx="122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Waveguide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819FA0-749F-46A1-9A0E-8146AE63995C}"/>
              </a:ext>
            </a:extLst>
          </p:cNvPr>
          <p:cNvSpPr txBox="1"/>
          <p:nvPr/>
        </p:nvSpPr>
        <p:spPr>
          <a:xfrm>
            <a:off x="7671726" y="5041721"/>
            <a:ext cx="25948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PCB traces</a:t>
            </a:r>
          </a:p>
          <a:p>
            <a:r>
              <a:rPr lang="en-US" dirty="0"/>
              <a:t>Microstrip:  External layer</a:t>
            </a:r>
          </a:p>
          <a:p>
            <a:r>
              <a:rPr lang="en-US" dirty="0" err="1"/>
              <a:t>Stripline</a:t>
            </a:r>
            <a:r>
              <a:rPr lang="en-US" dirty="0"/>
              <a:t>:  Internal layer</a:t>
            </a:r>
          </a:p>
        </p:txBody>
      </p:sp>
    </p:spTree>
    <p:extLst>
      <p:ext uri="{BB962C8B-B14F-4D97-AF65-F5344CB8AC3E}">
        <p14:creationId xmlns:p14="http://schemas.microsoft.com/office/powerpoint/2010/main" val="358506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1CF96-9F52-48DB-B858-6AF507CB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0998-E0DC-40F4-97AC-05F7A7D07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3670" y="1539279"/>
            <a:ext cx="5992009" cy="4329817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Transmit antenna</a:t>
            </a:r>
            <a:r>
              <a:rPr lang="en-US" dirty="0"/>
              <a:t>: 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Radiates</a:t>
            </a:r>
            <a:r>
              <a:rPr lang="en-US" dirty="0"/>
              <a:t> electromagnetic waves</a:t>
            </a:r>
          </a:p>
          <a:p>
            <a:r>
              <a:rPr lang="en-US" dirty="0"/>
              <a:t>Converts signals:</a:t>
            </a:r>
          </a:p>
          <a:p>
            <a:pPr lvl="1"/>
            <a:r>
              <a:rPr lang="en-US" dirty="0"/>
              <a:t>From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guided signals </a:t>
            </a:r>
            <a:r>
              <a:rPr lang="en-US" dirty="0"/>
              <a:t>in transmission lines to</a:t>
            </a:r>
          </a:p>
          <a:p>
            <a:pPr lvl="1"/>
            <a:r>
              <a:rPr lang="en-US" dirty="0"/>
              <a:t>To radiation in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free space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Receive antenna:  Collects </a:t>
            </a:r>
            <a:r>
              <a:rPr lang="en-US" dirty="0">
                <a:solidFill>
                  <a:schemeClr val="tx1"/>
                </a:solidFill>
              </a:rPr>
              <a:t>EM wave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F68F3-74B7-4F50-88E9-B40E4C7C0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BCCBD-8326-449A-A23B-2DA638151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65" y="1539279"/>
            <a:ext cx="3715321" cy="4065455"/>
          </a:xfrm>
          <a:prstGeom prst="rect">
            <a:avLst/>
          </a:prstGeom>
        </p:spPr>
      </p:pic>
      <p:pic>
        <p:nvPicPr>
          <p:cNvPr id="5122" name="Picture 2" descr="Image result for usrp antenna">
            <a:extLst>
              <a:ext uri="{FF2B5EF4-FFF2-40B4-BE49-F238E27FC236}">
                <a16:creationId xmlns:a16="http://schemas.microsoft.com/office/drawing/2014/main" id="{1F992590-356C-44A5-8CFC-82482C816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670" y="3704187"/>
            <a:ext cx="3638550" cy="194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89F613-F44E-4244-B38A-2E2453687839}"/>
              </a:ext>
            </a:extLst>
          </p:cNvPr>
          <p:cNvSpPr txBox="1"/>
          <p:nvPr/>
        </p:nvSpPr>
        <p:spPr>
          <a:xfrm>
            <a:off x="9004152" y="4044875"/>
            <a:ext cx="2299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USRP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four</a:t>
            </a:r>
            <a:r>
              <a:rPr lang="es-ES" dirty="0"/>
              <a:t> vertical antenas</a:t>
            </a:r>
          </a:p>
          <a:p>
            <a:endParaRPr lang="es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615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73FC-C386-4940-93FA-1B3C2BB73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C88B8-03C0-45FB-94E0-FEEDDF6B3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</a:t>
            </a:r>
            <a:r>
              <a:rPr lang="en-US" dirty="0"/>
              <a:t>antenna radiation typically shown via a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pattern</a:t>
            </a:r>
          </a:p>
          <a:p>
            <a:pPr lvl="1"/>
            <a:r>
              <a:rPr lang="en-US" dirty="0"/>
              <a:t>Value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scalar</a:t>
            </a:r>
            <a:r>
              <a:rPr lang="en-US" dirty="0"/>
              <a:t> as a function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position</a:t>
            </a:r>
          </a:p>
          <a:p>
            <a:pPr lvl="1"/>
            <a:r>
              <a:rPr lang="en-US" dirty="0"/>
              <a:t>Antenna usually at origin</a:t>
            </a:r>
          </a:p>
          <a:p>
            <a:pPr lvl="1"/>
            <a:r>
              <a:rPr lang="en-US" dirty="0"/>
              <a:t>Orientation of the antenna is important</a:t>
            </a:r>
          </a:p>
          <a:p>
            <a:r>
              <a:rPr lang="en-US" dirty="0"/>
              <a:t>Many possible quantities:  </a:t>
            </a:r>
          </a:p>
          <a:p>
            <a:pPr lvl="1"/>
            <a:r>
              <a:rPr lang="en-US" dirty="0"/>
              <a:t>Power, electric field, …</a:t>
            </a:r>
          </a:p>
          <a:p>
            <a:pPr lvl="1"/>
            <a:r>
              <a:rPr lang="en-US" dirty="0"/>
              <a:t>Normalized or un-normalized</a:t>
            </a:r>
          </a:p>
          <a:p>
            <a:r>
              <a:rPr lang="en-US" dirty="0"/>
              <a:t>Can be 2D or 3D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8098A-630F-4A6A-98F4-F83EBE5F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481CE-2F14-44A2-9698-2E57B1432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038" y="1688305"/>
            <a:ext cx="2073726" cy="3481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50FE4B-28C0-4812-8D16-F32C826EC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832" y="1988342"/>
            <a:ext cx="3447952" cy="2881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6145FC-4502-4241-86B9-3EC1D80B1F0A}"/>
              </a:ext>
            </a:extLst>
          </p:cNvPr>
          <p:cNvSpPr txBox="1"/>
          <p:nvPr/>
        </p:nvSpPr>
        <p:spPr>
          <a:xfrm>
            <a:off x="10055147" y="5499764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19D8B-38A2-4D22-9B6B-9675BAC405B2}"/>
              </a:ext>
            </a:extLst>
          </p:cNvPr>
          <p:cNvSpPr txBox="1"/>
          <p:nvPr/>
        </p:nvSpPr>
        <p:spPr>
          <a:xfrm>
            <a:off x="7181725" y="548455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90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479CE-A883-4592-89A5-A5C42A33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C94AF-7CDF-4772-AE0C-CC6AE2C92A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6251787" cy="4329817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Radiation patterns are often given in spherical coordinates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Spherical coordinates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]: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Azimuth</a:t>
                </a:r>
                <a:r>
                  <a:rPr lang="en-US" dirty="0"/>
                  <a:t>, counter-clockwise angle in xy plane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∈[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Elevation</a:t>
                </a:r>
                <a:r>
                  <a:rPr lang="en-US" dirty="0"/>
                  <a:t>, angle from xy plane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≥0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Radius</a:t>
                </a:r>
                <a:r>
                  <a:rPr lang="en-US" dirty="0"/>
                  <a:t> from origin</a:t>
                </a:r>
              </a:p>
              <a:p>
                <a:r>
                  <a:rPr lang="en-US" dirty="0"/>
                  <a:t>Many texts use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polar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inclination angle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𝑖𝑛𝑐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s-ES" b="0" dirty="0"/>
              </a:p>
              <a:p>
                <a:pPr lvl="1"/>
                <a:r>
                  <a:rPr lang="en-US" dirty="0"/>
                  <a:t>Measures angle from z axis</a:t>
                </a:r>
              </a:p>
              <a:p>
                <a:pPr lvl="1"/>
                <a:r>
                  <a:rPr lang="en-US" dirty="0"/>
                  <a:t>Most antenna and math texts use polar form</a:t>
                </a:r>
              </a:p>
              <a:p>
                <a:pPr lvl="1"/>
                <a:r>
                  <a:rPr lang="en-US" dirty="0"/>
                  <a:t>But, MATLAB antenna toolbox uses elevation form</a:t>
                </a:r>
              </a:p>
              <a:p>
                <a:r>
                  <a:rPr lang="en-US" dirty="0"/>
                  <a:t>Remember right hand rule!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C94AF-7CDF-4772-AE0C-CC6AE2C92A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6251787" cy="4329817"/>
              </a:xfrm>
              <a:blipFill>
                <a:blip r:embed="rId2"/>
                <a:stretch>
                  <a:fillRect l="-2339" t="-1549" r="-2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2406-DAD1-4314-97F3-BCBFC3C6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65171-4A78-4891-9DEC-335619B10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488" y="4498872"/>
            <a:ext cx="1910885" cy="133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D6CB3E-714C-4C80-BD1E-717B850DB620}"/>
                  </a:ext>
                </a:extLst>
              </p:cNvPr>
              <p:cNvSpPr txBox="1"/>
              <p:nvPr/>
            </p:nvSpPr>
            <p:spPr>
              <a:xfrm>
                <a:off x="7349066" y="4103786"/>
                <a:ext cx="44595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Spherical (polar form)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Cartesian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D6CB3E-714C-4C80-BD1E-717B850DB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066" y="4103786"/>
                <a:ext cx="4459524" cy="369332"/>
              </a:xfrm>
              <a:prstGeom prst="rect">
                <a:avLst/>
              </a:prstGeom>
              <a:blipFill>
                <a:blip r:embed="rId4"/>
                <a:stretch>
                  <a:fillRect l="-123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F195709-815D-48C6-8364-6AADC19ED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6796" y="4579349"/>
            <a:ext cx="2245987" cy="108722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3B0268E-769A-4745-A164-31E893B99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373" y="1792808"/>
            <a:ext cx="22860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922CCF-A411-4749-8E02-E8D8381D8E59}"/>
              </a:ext>
            </a:extLst>
          </p:cNvPr>
          <p:cNvSpPr txBox="1"/>
          <p:nvPr/>
        </p:nvSpPr>
        <p:spPr>
          <a:xfrm>
            <a:off x="9489640" y="1453709"/>
            <a:ext cx="1818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Polar coordinates</a:t>
            </a:r>
          </a:p>
        </p:txBody>
      </p:sp>
    </p:spTree>
    <p:extLst>
      <p:ext uri="{BB962C8B-B14F-4D97-AF65-F5344CB8AC3E}">
        <p14:creationId xmlns:p14="http://schemas.microsoft.com/office/powerpoint/2010/main" val="1639942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479CE-A883-4592-89A5-A5C42A33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Coordinates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C94AF-7CDF-4772-AE0C-CC6AE2C92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9"/>
            <a:ext cx="6251787" cy="432981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Conversion between spherical and cartesian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Conversion to a coordinate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2406-DAD1-4314-97F3-BCBFC3C6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1C19D-0594-4D44-9F0E-ECB35E59D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150" y="1857375"/>
            <a:ext cx="3019425" cy="314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59C13-21AC-4203-8586-9F58056F1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92" y="1903962"/>
            <a:ext cx="4298634" cy="1876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91ADEB-2A7C-4220-9223-E5313F019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192" y="4202104"/>
            <a:ext cx="34671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47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AE179-5BE9-4D40-9ABB-275C6685C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Radians</a:t>
            </a:r>
            <a:r>
              <a:rPr lang="es-ES" dirty="0"/>
              <a:t> and </a:t>
            </a:r>
            <a:r>
              <a:rPr lang="es-ES" dirty="0" err="1"/>
              <a:t>Steradians</a:t>
            </a:r>
            <a:r>
              <a:rPr lang="es-ES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B09543-685D-4C55-815C-F713C1D32B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751724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Radian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Circle of radius one</a:t>
                </a:r>
              </a:p>
              <a:p>
                <a:pPr lvl="1"/>
                <a:r>
                  <a:rPr lang="en-US" dirty="0"/>
                  <a:t>Angle for unit length on circumference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radians in the circle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Steradian</a:t>
                </a:r>
              </a:p>
              <a:p>
                <a:pPr lvl="1"/>
                <a:r>
                  <a:rPr lang="en-US" dirty="0"/>
                  <a:t>Defined on sphere of radius one</a:t>
                </a:r>
              </a:p>
              <a:p>
                <a:pPr lvl="1"/>
                <a:r>
                  <a:rPr lang="en-US" dirty="0"/>
                  <a:t>Angles corresponding to unit area on surface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sr in the sphere</a:t>
                </a:r>
              </a:p>
              <a:p>
                <a:r>
                  <a:rPr lang="en-US" dirty="0"/>
                  <a:t>Infinitesimal area and solid angle:</a:t>
                </a:r>
              </a:p>
              <a:p>
                <a:pPr marL="201168" lvl="1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Note: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the inclination angle not elevation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B09543-685D-4C55-815C-F713C1D32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751724" cy="4329817"/>
              </a:xfrm>
              <a:blipFill>
                <a:blip r:embed="rId2"/>
                <a:stretch>
                  <a:fillRect l="-2542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1177C-987B-4EDE-9EA9-D8918D9F4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D0049-2B79-478C-A585-7A0D85EE4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004" y="1539279"/>
            <a:ext cx="3438525" cy="4324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C60219-39F8-4D5C-B7C7-89061D812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875" y="4477853"/>
            <a:ext cx="2740233" cy="635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F18113-F8D7-481B-8E60-D7AFCC28F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108" y="4537853"/>
            <a:ext cx="2577154" cy="63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05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Electromagnetic Waves</a:t>
            </a:r>
          </a:p>
          <a:p>
            <a:r>
              <a:rPr lang="en-US" dirty="0"/>
              <a:t>Power and Bandwidth of Signals </a:t>
            </a:r>
          </a:p>
          <a:p>
            <a:r>
              <a:rPr lang="en-US" dirty="0"/>
              <a:t>Basics of Antennas </a:t>
            </a:r>
          </a:p>
          <a:p>
            <a:r>
              <a:rPr lang="en-US" dirty="0"/>
              <a:t>Free Space Propagation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508155" y="1539279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66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E7E9-9C38-4D97-9CCB-3A32D3D6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Density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instantaneous energy flux for a plane wave: 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)×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normal vector in direction of the plane wave, 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characteristic impedance</a:t>
                </a:r>
              </a:p>
              <a:p>
                <a:r>
                  <a:rPr lang="en-US" dirty="0"/>
                  <a:t>Typically consider fields at some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Time average power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Note factor of 2</a:t>
                </a:r>
              </a:p>
              <a:p>
                <a:r>
                  <a:rPr lang="en-US" dirty="0"/>
                  <a:t>Can write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Radiation density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radiation density</a:t>
                </a:r>
              </a:p>
              <a:p>
                <a:pPr lvl="1"/>
                <a:r>
                  <a:rPr lang="en-US" dirty="0"/>
                  <a:t>Maximum power available if aligned in the direction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Units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This is a function of position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41" b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AACFE-9F91-4013-B1CE-F046F6A7D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50704-6DDE-4605-8D7A-709BBBA3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96" y="3227428"/>
            <a:ext cx="22860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3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E7E9-9C38-4D97-9CCB-3A32D3D6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Intensity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From previous slide: 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Radiation density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Units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ES" b="0" dirty="0"/>
              </a:p>
              <a:p>
                <a:r>
                  <a:rPr lang="en-US" dirty="0"/>
                  <a:t>Also 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radiation intensity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Watts per </a:t>
                </a:r>
                <a:r>
                  <a:rPr lang="en-US" dirty="0"/>
                  <a:t>solid angle: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𝑠𝑟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b="0" dirty="0"/>
                  <a:t>I</a:t>
                </a:r>
                <a:r>
                  <a:rPr lang="en-US" dirty="0"/>
                  <a:t>n far field, radiation pattern typically decays 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In this case,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Only depends on angular position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Does not depend on distance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AACFE-9F91-4013-B1CE-F046F6A7D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50704-6DDE-4605-8D7A-709BBBA3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96" y="3227428"/>
            <a:ext cx="22860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12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E7E9-9C38-4D97-9CCB-3A32D3D6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Radiated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Total radiated power</a:t>
                </a:r>
                <a:r>
                  <a:rPr lang="en-US" dirty="0"/>
                  <a:t>:   </a:t>
                </a:r>
                <a:br>
                  <a:rPr lang="es-E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𝑈𝑑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  <m:e>
                        <m:nary>
                          <m:naryPr>
                            <m:limLoc m:val="undOvr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Units is Watts</a:t>
                </a:r>
              </a:p>
              <a:p>
                <a:pPr lvl="1"/>
                <a:r>
                  <a:rPr lang="en-US" dirty="0"/>
                  <a:t>Note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term!  Angle here is elevation angle not polar angle</a:t>
                </a:r>
                <a:endParaRPr lang="en-US" b="0" dirty="0"/>
              </a:p>
              <a:p>
                <a:endParaRPr lang="en-US" b="0" dirty="0"/>
              </a:p>
              <a:p>
                <a:r>
                  <a:rPr lang="en-US" b="0" dirty="0"/>
                  <a:t>Typically measured in dBm or </a:t>
                </a:r>
                <a:r>
                  <a:rPr lang="en-US" b="0" dirty="0" err="1"/>
                  <a:t>dBW</a:t>
                </a:r>
                <a:r>
                  <a:rPr lang="en-US" b="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dBm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mW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s-ES">
                            <a:latin typeface="Cambria Math" panose="02040503050406030204" pitchFamily="18" charset="0"/>
                          </a:rPr>
                          <m:t>dB</m:t>
                        </m:r>
                        <m:r>
                          <m:rPr>
                            <m:nor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s-ES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Power relative to </a:t>
                </a:r>
                <a:r>
                  <a:rPr lang="en-US" dirty="0" err="1"/>
                  <a:t>mW</a:t>
                </a:r>
                <a:r>
                  <a:rPr lang="en-US" dirty="0"/>
                  <a:t> or W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201168" lvl="1" indent="0">
                  <a:buNone/>
                </a:pPr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AACFE-9F91-4013-B1CE-F046F6A7D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16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8F9D-FB36-4544-AA8B-5ECA15BF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Isotropic Antenna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Isotropic antenna</a:t>
                </a:r>
                <a:r>
                  <a:rPr lang="en-US" dirty="0"/>
                  <a:t>:  Radiates uniformly in all directions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Radiation density and intensity are uniform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Radiation density: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Radiation intensity: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 </a:t>
                </a:r>
              </a:p>
              <a:p>
                <a:pPr lvl="1"/>
                <a:r>
                  <a:rPr lang="en-US" dirty="0"/>
                  <a:t>Do not depend on angles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Mostly theoretical construct:</a:t>
                </a:r>
              </a:p>
              <a:p>
                <a:pPr lvl="1"/>
                <a:r>
                  <a:rPr lang="en-US" dirty="0"/>
                  <a:t>Most real antennas have some “directivity”</a:t>
                </a:r>
              </a:p>
              <a:p>
                <a:r>
                  <a:rPr lang="en-US" dirty="0"/>
                  <a:t>In fact, there can be no coherent (linearly polarized) isotropic radiator</a:t>
                </a:r>
              </a:p>
              <a:p>
                <a:pPr lvl="1"/>
                <a:r>
                  <a:rPr lang="en-US" dirty="0"/>
                  <a:t>E-field would be always tangent to sphere</a:t>
                </a:r>
              </a:p>
              <a:p>
                <a:pPr lvl="1"/>
                <a:r>
                  <a:rPr lang="en-US" dirty="0"/>
                  <a:t>Such an E-field would have to go to zero in at least one point</a:t>
                </a:r>
                <a:br>
                  <a:rPr lang="en-US" dirty="0"/>
                </a:br>
                <a:r>
                  <a:rPr lang="en-US" dirty="0"/>
                  <a:t>(“Hairy Ball Theorem”)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3987A-D3B5-4B4D-993F-726A9CFA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A0570-BBA6-4A4D-ADA9-8338EF38A20B}"/>
              </a:ext>
            </a:extLst>
          </p:cNvPr>
          <p:cNvSpPr txBox="1"/>
          <p:nvPr/>
        </p:nvSpPr>
        <p:spPr>
          <a:xfrm>
            <a:off x="8487249" y="1704205"/>
            <a:ext cx="285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Theoretical isotropic pattern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CC1F5B2-79E3-4B5B-B06C-5857E1A6FAB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720" y="2286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004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8F9D-FB36-4544-AA8B-5ECA15BF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Directivity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Most real antennas concentrate power in certain angles</a:t>
                </a:r>
              </a:p>
              <a:p>
                <a:pPr lvl="1"/>
                <a:r>
                  <a:rPr lang="en-US" dirty="0"/>
                  <a:t>They are non-isotropic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Antenna directivity</a:t>
                </a:r>
                <a:r>
                  <a:rPr lang="en-US" dirty="0"/>
                  <a:t>:</a:t>
                </a:r>
                <a:endParaRPr lang="es-E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𝑟𝑎𝑑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 [dimensionless]</a:t>
                </a:r>
              </a:p>
              <a:p>
                <a:pPr lvl="1"/>
                <a:r>
                  <a:rPr lang="en-US" dirty="0"/>
                  <a:t>Measures power at an angle relative to average</a:t>
                </a:r>
              </a:p>
              <a:p>
                <a:pPr lvl="1"/>
                <a:r>
                  <a:rPr lang="en-US" dirty="0"/>
                  <a:t>Average in linear domain is one</a:t>
                </a:r>
              </a:p>
              <a:p>
                <a:pPr lvl="1"/>
                <a:r>
                  <a:rPr lang="en-US" dirty="0"/>
                  <a:t>For isotropic antenna,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Max directivity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Directivity in direction with maximum power</a:t>
                </a:r>
              </a:p>
              <a:p>
                <a:r>
                  <a:rPr lang="en-US" dirty="0"/>
                  <a:t>Typically measured in </a:t>
                </a:r>
                <a:r>
                  <a:rPr lang="en-US" dirty="0" err="1"/>
                  <a:t>dBi</a:t>
                </a:r>
                <a:endParaRPr lang="en-US" dirty="0"/>
              </a:p>
              <a:p>
                <a:pPr lvl="1"/>
                <a:r>
                  <a:rPr lang="en-US" dirty="0"/>
                  <a:t>dB relative to isotropic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𝑑𝐵𝑖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d>
                                  <m:d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3987A-D3B5-4B4D-993F-726A9CFA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1C28A-88B4-4CE1-B519-C2D4BCDED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598" y="1573867"/>
            <a:ext cx="2109989" cy="1632546"/>
          </a:xfrm>
          <a:prstGeom prst="rect">
            <a:avLst/>
          </a:prstGeom>
        </p:spPr>
      </p:pic>
      <p:pic>
        <p:nvPicPr>
          <p:cNvPr id="1026" name="Picture 2" descr="Image result for antenna pattern horn">
            <a:extLst>
              <a:ext uri="{FF2B5EF4-FFF2-40B4-BE49-F238E27FC236}">
                <a16:creationId xmlns:a16="http://schemas.microsoft.com/office/drawing/2014/main" id="{FF0F9891-ABEC-4466-9729-97D72957B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233" y="3360890"/>
            <a:ext cx="22764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BA0570-BBA6-4A4D-ADA9-8338EF38A20B}"/>
              </a:ext>
            </a:extLst>
          </p:cNvPr>
          <p:cNvSpPr txBox="1"/>
          <p:nvPr/>
        </p:nvSpPr>
        <p:spPr>
          <a:xfrm>
            <a:off x="8128000" y="1539279"/>
            <a:ext cx="292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Theoretical isotropic antenna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503AF7-8A60-4F07-A96D-D9E3CD42D894}"/>
              </a:ext>
            </a:extLst>
          </p:cNvPr>
          <p:cNvSpPr txBox="1"/>
          <p:nvPr/>
        </p:nvSpPr>
        <p:spPr>
          <a:xfrm>
            <a:off x="8226737" y="5366365"/>
            <a:ext cx="293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Horn antenna with directivity</a:t>
            </a:r>
          </a:p>
        </p:txBody>
      </p:sp>
    </p:spTree>
    <p:extLst>
      <p:ext uri="{BB962C8B-B14F-4D97-AF65-F5344CB8AC3E}">
        <p14:creationId xmlns:p14="http://schemas.microsoft.com/office/powerpoint/2010/main" val="1987323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E517-F3BE-49DA-AD41-C44FA14C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Gain and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3D456B-E84C-442A-A96B-83BD528121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574453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Most antennas have losses</a:t>
                </a:r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efficiency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𝑟𝑎𝑑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Radiated to input power in TX mode</a:t>
                </a:r>
              </a:p>
              <a:p>
                <a:pPr lvl="1"/>
                <a:r>
                  <a:rPr lang="en-US" dirty="0"/>
                  <a:t>Remaining power is lost in heat in the antenna</a:t>
                </a:r>
              </a:p>
              <a:p>
                <a:pPr lvl="1"/>
                <a:r>
                  <a:rPr lang="en-US" dirty="0"/>
                  <a:t>Losses in the conductor and dielectric</a:t>
                </a:r>
              </a:p>
              <a:p>
                <a:r>
                  <a:rPr lang="en-US" dirty="0"/>
                  <a:t>Lossless antenna: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Antenna gain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Radiation intensity per unit input power</a:t>
                </a:r>
              </a:p>
              <a:p>
                <a:pPr lvl="1"/>
                <a:r>
                  <a:rPr lang="en-US" dirty="0"/>
                  <a:t>For losses antennas, gain = directivity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3D456B-E84C-442A-A96B-83BD528121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574453" cy="4329817"/>
              </a:xfrm>
              <a:blipFill>
                <a:blip r:embed="rId2"/>
                <a:stretch>
                  <a:fillRect l="-2626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DEE0E-DD68-413F-B2EE-127283432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17CD9-FFD5-4850-91E7-2E1AD5BB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061" b="8284"/>
          <a:stretch/>
        </p:blipFill>
        <p:spPr>
          <a:xfrm>
            <a:off x="7316258" y="1630891"/>
            <a:ext cx="3449152" cy="3546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F31FB0-7B8F-4A62-B6C0-EF6B4EC01F65}"/>
                  </a:ext>
                </a:extLst>
              </p:cNvPr>
              <p:cNvSpPr txBox="1"/>
              <p:nvPr/>
            </p:nvSpPr>
            <p:spPr>
              <a:xfrm>
                <a:off x="9868922" y="4654489"/>
                <a:ext cx="13409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  <a:p>
                <a:r>
                  <a:rPr lang="en-US" sz="1400" dirty="0"/>
                  <a:t>Radiated power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F31FB0-7B8F-4A62-B6C0-EF6B4EC01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922" y="4654489"/>
                <a:ext cx="1340945" cy="523220"/>
              </a:xfrm>
              <a:prstGeom prst="rect">
                <a:avLst/>
              </a:prstGeom>
              <a:blipFill>
                <a:blip r:embed="rId4"/>
                <a:stretch>
                  <a:fillRect l="-136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A8C0DB41-AA81-4945-99C1-6DF2EA2E6660}"/>
              </a:ext>
            </a:extLst>
          </p:cNvPr>
          <p:cNvSpPr/>
          <p:nvPr/>
        </p:nvSpPr>
        <p:spPr>
          <a:xfrm rot="16200000">
            <a:off x="8722033" y="4034881"/>
            <a:ext cx="181186" cy="71355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D7E0CAF-2A32-4B5A-B79A-FC7D144F6FB5}"/>
              </a:ext>
            </a:extLst>
          </p:cNvPr>
          <p:cNvSpPr/>
          <p:nvPr/>
        </p:nvSpPr>
        <p:spPr>
          <a:xfrm rot="16200000">
            <a:off x="10447567" y="4028542"/>
            <a:ext cx="181187" cy="10707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039FEF-3CA1-4CED-9747-2AF9E68353A3}"/>
                  </a:ext>
                </a:extLst>
              </p:cNvPr>
              <p:cNvSpPr txBox="1"/>
              <p:nvPr/>
            </p:nvSpPr>
            <p:spPr>
              <a:xfrm>
                <a:off x="8364905" y="5206744"/>
                <a:ext cx="10816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  <a:p>
                <a:r>
                  <a:rPr lang="en-US" sz="1400" dirty="0"/>
                  <a:t>Input power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039FEF-3CA1-4CED-9747-2AF9E6835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905" y="5206744"/>
                <a:ext cx="1081643" cy="523220"/>
              </a:xfrm>
              <a:prstGeom prst="rect">
                <a:avLst/>
              </a:prstGeom>
              <a:blipFill>
                <a:blip r:embed="rId5"/>
                <a:stretch>
                  <a:fillRect l="-1685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A90A331-78CB-4C35-B286-E202748A8EDB}"/>
              </a:ext>
            </a:extLst>
          </p:cNvPr>
          <p:cNvSpPr txBox="1"/>
          <p:nvPr/>
        </p:nvSpPr>
        <p:spPr>
          <a:xfrm>
            <a:off x="9452592" y="3349294"/>
            <a:ext cx="1135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Losses</a:t>
            </a:r>
            <a:r>
              <a:rPr lang="es-ES" sz="1400" dirty="0"/>
              <a:t> / </a:t>
            </a:r>
            <a:r>
              <a:rPr lang="es-ES" sz="1400" dirty="0" err="1"/>
              <a:t>heat</a:t>
            </a:r>
            <a:endParaRPr lang="en-US" sz="1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F8ECAD-FE1A-4352-846C-C84CFE0C4283}"/>
              </a:ext>
            </a:extLst>
          </p:cNvPr>
          <p:cNvCxnSpPr/>
          <p:nvPr/>
        </p:nvCxnSpPr>
        <p:spPr>
          <a:xfrm>
            <a:off x="8905727" y="3657071"/>
            <a:ext cx="0" cy="137212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604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77507-48C5-4961-9C38-B98E79D7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Toolbox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8A0C8-CFC6-4870-91F1-D313D37F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5235787" cy="4329817"/>
          </a:xfrm>
        </p:spPr>
        <p:txBody>
          <a:bodyPr>
            <a:normAutofit/>
          </a:bodyPr>
          <a:lstStyle/>
          <a:p>
            <a:r>
              <a:rPr lang="en-US" dirty="0"/>
              <a:t>Powerful routines for:</a:t>
            </a:r>
          </a:p>
          <a:p>
            <a:pPr lvl="1"/>
            <a:r>
              <a:rPr lang="en-US" dirty="0"/>
              <a:t>Design and analysis of antennas</a:t>
            </a:r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Supports many antennas</a:t>
            </a:r>
          </a:p>
          <a:p>
            <a:pPr lvl="1"/>
            <a:r>
              <a:rPr lang="en-US" dirty="0"/>
              <a:t>Accurate EM modeling</a:t>
            </a:r>
          </a:p>
          <a:p>
            <a:pPr lvl="1"/>
            <a:r>
              <a:rPr lang="en-US" dirty="0"/>
              <a:t>Nice visualization tools</a:t>
            </a:r>
          </a:p>
          <a:p>
            <a:pPr lvl="1"/>
            <a:r>
              <a:rPr lang="en-US" dirty="0"/>
              <a:t>Simple to use</a:t>
            </a:r>
          </a:p>
          <a:p>
            <a:r>
              <a:rPr lang="en-US" dirty="0"/>
              <a:t>Also, free to NYU students</a:t>
            </a:r>
          </a:p>
          <a:p>
            <a:pPr lvl="1"/>
            <a:r>
              <a:rPr lang="en-US" dirty="0"/>
              <a:t>Just download it with MATLAB </a:t>
            </a:r>
          </a:p>
          <a:p>
            <a:r>
              <a:rPr lang="en-US" dirty="0"/>
              <a:t>But…very slow for complex antennas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A51AA-DB4E-40EF-98AC-F0A85CDF0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26FF9-0CBC-4C3A-8093-3D10AEC23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262" y="1475847"/>
            <a:ext cx="3951471" cy="27213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BBD5C8-288C-4667-9F89-0A0A8AC39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445" y="4253182"/>
            <a:ext cx="5522172" cy="156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98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9787-3E3B-4D79-A131-A496B9FE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in MATLAB:  Dipole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2076D-D162-424B-B07D-06B41207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80"/>
            <a:ext cx="8173720" cy="2025188"/>
          </a:xfrm>
        </p:spPr>
        <p:txBody>
          <a:bodyPr/>
          <a:lstStyle/>
          <a:p>
            <a:r>
              <a:rPr lang="en-US" dirty="0"/>
              <a:t>MATLAB has powerful tools for calculating antenna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A3F4A-FC82-4211-9827-C6C78281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A7149-C88B-43A7-AFFA-1D1E9B5BC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4" y="2295129"/>
            <a:ext cx="2277982" cy="2538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A3D6C7-E83B-4E30-ABE2-67380D8FA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66" y="2295129"/>
            <a:ext cx="3175000" cy="238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F38096-79E0-4679-B157-C2CA33C0B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432" y="2280182"/>
            <a:ext cx="3000279" cy="2025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33FE4B-EBD4-4DA8-AC3C-B8CE9C5AD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815" y="5004395"/>
            <a:ext cx="1906586" cy="622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6C7A2E-F527-45F6-A4F0-56314F26B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7249" y="5004395"/>
            <a:ext cx="3031123" cy="54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51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9787-3E3B-4D79-A131-A496B9FE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Microstrip Patch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2076D-D162-424B-B07D-06B41207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80"/>
            <a:ext cx="8173720" cy="2025188"/>
          </a:xfrm>
        </p:spPr>
        <p:txBody>
          <a:bodyPr/>
          <a:lstStyle/>
          <a:p>
            <a:r>
              <a:rPr lang="en-US" dirty="0"/>
              <a:t>A more complex antenna</a:t>
            </a:r>
          </a:p>
          <a:p>
            <a:r>
              <a:rPr lang="en-US" dirty="0"/>
              <a:t>Many other parameters</a:t>
            </a:r>
          </a:p>
          <a:p>
            <a:pPr lvl="1"/>
            <a:r>
              <a:rPr lang="en-US" dirty="0"/>
              <a:t>Substrate selection (e.g. FR4, Rogers)</a:t>
            </a:r>
          </a:p>
          <a:p>
            <a:pPr lvl="1"/>
            <a:r>
              <a:rPr lang="en-US" dirty="0"/>
              <a:t>Shapes, notches,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A3F4A-FC82-4211-9827-C6C78281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74FCFF-C40D-4CBF-8850-40B4AE961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988" y="1831576"/>
            <a:ext cx="4613615" cy="33881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0AAFCC-8DC4-40B6-97DF-02BCBFC47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672" y="3025771"/>
            <a:ext cx="4803054" cy="290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14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9787-3E3B-4D79-A131-A496B9FE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Antennas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2076D-D162-424B-B07D-06B41207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80"/>
            <a:ext cx="8173720" cy="2193822"/>
          </a:xfrm>
        </p:spPr>
        <p:txBody>
          <a:bodyPr>
            <a:normAutofit/>
          </a:bodyPr>
          <a:lstStyle/>
          <a:p>
            <a:r>
              <a:rPr lang="en-US" dirty="0"/>
              <a:t>For complex antennas:</a:t>
            </a:r>
          </a:p>
          <a:p>
            <a:pPr lvl="1"/>
            <a:r>
              <a:rPr lang="en-US" dirty="0"/>
              <a:t>MATLAB antenna toolbox is often too slow</a:t>
            </a:r>
          </a:p>
          <a:p>
            <a:pPr lvl="1"/>
            <a:r>
              <a:rPr lang="en-US" dirty="0"/>
              <a:t>Cannot handle packaging, covers, obstacles, …</a:t>
            </a:r>
          </a:p>
          <a:p>
            <a:pPr lvl="1"/>
            <a:r>
              <a:rPr lang="en-US" dirty="0"/>
              <a:t>Need other tools (e.g. </a:t>
            </a:r>
            <a:r>
              <a:rPr lang="en-US" dirty="0" err="1"/>
              <a:t>Ansoft</a:t>
            </a:r>
            <a:r>
              <a:rPr lang="en-US" dirty="0"/>
              <a:t> HFSS and CST)</a:t>
            </a:r>
          </a:p>
          <a:p>
            <a:r>
              <a:rPr lang="en-US" dirty="0"/>
              <a:t>Use MATLAB custom antenna object</a:t>
            </a:r>
          </a:p>
          <a:p>
            <a:pPr lvl="1"/>
            <a:r>
              <a:rPr lang="en-US" dirty="0"/>
              <a:t>Store offline computed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A3F4A-FC82-4211-9827-C6C78281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6D78C-7845-4E1C-A8D5-E9DB50837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96" y="3945566"/>
            <a:ext cx="4486275" cy="1876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C5EA38-9B43-4DB3-B2CC-64D0950DF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31" y="3641464"/>
            <a:ext cx="2951229" cy="2252629"/>
          </a:xfrm>
          <a:prstGeom prst="rect">
            <a:avLst/>
          </a:prstGeom>
        </p:spPr>
      </p:pic>
      <p:pic>
        <p:nvPicPr>
          <p:cNvPr id="2050" name="Picture 2" descr="Chip (top and bottom) and slot (sides) array antennas placed in a phone with metal housing.">
            <a:extLst>
              <a:ext uri="{FF2B5EF4-FFF2-40B4-BE49-F238E27FC236}">
                <a16:creationId xmlns:a16="http://schemas.microsoft.com/office/drawing/2014/main" id="{7D2326D4-6463-4C99-8E0C-A0CE14457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925" y="1364324"/>
            <a:ext cx="285750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BC921D-A9B2-4CCA-BF4E-76CAF87EF81D}"/>
              </a:ext>
            </a:extLst>
          </p:cNvPr>
          <p:cNvSpPr txBox="1"/>
          <p:nvPr/>
        </p:nvSpPr>
        <p:spPr>
          <a:xfrm>
            <a:off x="9528425" y="1640391"/>
            <a:ext cx="2476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CST simulation of 28 GHz array on a handset with cover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hlinkClick r:id="rId5"/>
              </a:rPr>
              <a:t>https://blogs.3ds.com/simulia/5g-antenna-design-mobile-phones/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006A59-7AA8-4DE6-960E-42E4525BBBAD}"/>
              </a:ext>
            </a:extLst>
          </p:cNvPr>
          <p:cNvSpPr txBox="1"/>
          <p:nvPr/>
        </p:nvSpPr>
        <p:spPr>
          <a:xfrm>
            <a:off x="9528425" y="3870476"/>
            <a:ext cx="2476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Demo of custom antenna element in MATLAB</a:t>
            </a:r>
          </a:p>
        </p:txBody>
      </p:sp>
    </p:spTree>
    <p:extLst>
      <p:ext uri="{BB962C8B-B14F-4D97-AF65-F5344CB8AC3E}">
        <p14:creationId xmlns:p14="http://schemas.microsoft.com/office/powerpoint/2010/main" val="2492445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098" y="2444257"/>
            <a:ext cx="2907582" cy="1969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and Magnetic Forces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Two closely related forces:</a:t>
                </a:r>
              </a:p>
              <a:p>
                <a:pPr lvl="1"/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Electric</a:t>
                </a:r>
                <a:r>
                  <a:rPr lang="en-US" sz="2000" dirty="0"/>
                  <a:t>:  Forces between charged particles</a:t>
                </a:r>
              </a:p>
              <a:p>
                <a:pPr lvl="1"/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Magnetic</a:t>
                </a:r>
                <a:r>
                  <a:rPr lang="en-US" sz="2000" dirty="0"/>
                  <a:t>:  Forces between moving charged particles</a:t>
                </a:r>
              </a:p>
              <a:p>
                <a:r>
                  <a:rPr lang="en-US" sz="2200" dirty="0"/>
                  <a:t>Forces operate at a distance:  </a:t>
                </a:r>
              </a:p>
              <a:p>
                <a:pPr lvl="1"/>
                <a:r>
                  <a:rPr lang="en-US" sz="2000" dirty="0"/>
                  <a:t>Enables communication.</a:t>
                </a:r>
              </a:p>
              <a:p>
                <a:pPr lvl="1"/>
                <a:r>
                  <a:rPr lang="en-US" sz="2000" dirty="0"/>
                  <a:t>… and many other phenomena in the universe</a:t>
                </a:r>
              </a:p>
              <a:p>
                <a:pPr lvl="1"/>
                <a:endParaRPr lang="en-US" sz="2000" dirty="0"/>
              </a:p>
              <a:p>
                <a:r>
                  <a:rPr lang="en-US" dirty="0"/>
                  <a:t>Represented by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vector field</a:t>
                </a:r>
              </a:p>
              <a:p>
                <a:pPr lvl="1"/>
                <a:r>
                  <a:rPr lang="en-US" sz="2000" dirty="0"/>
                  <a:t>Force strength has a direction and magnitude</a:t>
                </a:r>
              </a:p>
              <a:p>
                <a:pPr lvl="1"/>
                <a:r>
                  <a:rPr lang="en-US" sz="2000" dirty="0"/>
                  <a:t>Changes with position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time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E-field: 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/>
                  <a:t> in N/C (force / unit charge)</a:t>
                </a:r>
              </a:p>
              <a:p>
                <a:pPr lvl="1"/>
                <a:r>
                  <a:rPr lang="en-US" sz="2000" dirty="0"/>
                  <a:t>B-field: 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/>
                  <a:t> in N/(Am) (force / unit charge / velocity)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576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1138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9AD6-D3F8-42F4-8582-5E55884A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Regions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BC99A-EB9F-4AE3-8D82-A70063B830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4626187" cy="4329817"/>
              </a:xfrm>
            </p:spPr>
            <p:txBody>
              <a:bodyPr/>
              <a:lstStyle/>
              <a:p>
                <a:r>
                  <a:rPr lang="en-US" dirty="0"/>
                  <a:t>Antenna patterns depend on the region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Reactive near field</a:t>
                </a:r>
                <a:r>
                  <a:rPr lang="en-US" dirty="0"/>
                  <a:t>:  </a:t>
                </a:r>
              </a:p>
              <a:p>
                <a:pPr lvl="1"/>
                <a:r>
                  <a:rPr lang="en-US" dirty="0"/>
                  <a:t>Reactive pattern dominates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Radiating near field </a:t>
                </a:r>
                <a:r>
                  <a:rPr lang="en-US" dirty="0"/>
                  <a:t>or Fresnel region:</a:t>
                </a:r>
              </a:p>
              <a:p>
                <a:pPr lvl="1"/>
                <a:r>
                  <a:rPr lang="en-US" dirty="0"/>
                  <a:t>Angular pattern depends on distance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Far field </a:t>
                </a:r>
                <a:r>
                  <a:rPr lang="en-US" dirty="0"/>
                  <a:t>or Fraunhofer region:</a:t>
                </a:r>
              </a:p>
              <a:p>
                <a:pPr lvl="1"/>
                <a:r>
                  <a:rPr lang="en-US" dirty="0"/>
                  <a:t>Angular pattern independent of distance</a:t>
                </a:r>
              </a:p>
              <a:p>
                <a:pPr lvl="1"/>
                <a:r>
                  <a:rPr lang="en-US" dirty="0"/>
                  <a:t>Radiation is approximately plane waves</a:t>
                </a:r>
              </a:p>
              <a:p>
                <a:r>
                  <a:rPr lang="en-US" dirty="0"/>
                  <a:t>Can be approximately calculated using: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Maximum antenna dimension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Wavelength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BC99A-EB9F-4AE3-8D82-A70063B830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4626187" cy="4329817"/>
              </a:xfrm>
              <a:blipFill>
                <a:blip r:embed="rId2"/>
                <a:stretch>
                  <a:fillRect l="-316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D8C39-B73C-4E32-A324-40DA1CF0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E6074-E64F-40C2-B6E0-D7F4D869C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930" y="1907137"/>
            <a:ext cx="4521798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25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9AD6-D3F8-42F4-8582-5E55884A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Rayleigh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BC99A-EB9F-4AE3-8D82-A70063B830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362788" cy="4329817"/>
              </a:xfrm>
            </p:spPr>
            <p:txBody>
              <a:bodyPr/>
              <a:lstStyle/>
              <a:p>
                <a:r>
                  <a:rPr lang="en-US" dirty="0"/>
                  <a:t>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far-field =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Rayleigh</a:t>
                </a:r>
                <a:r>
                  <a:rPr lang="en-US" dirty="0"/>
                  <a:t> distance</a:t>
                </a:r>
              </a:p>
              <a:p>
                <a:r>
                  <a:rPr lang="en-US" dirty="0"/>
                  <a:t>Most cellular / WLAN systems operate in far field</a:t>
                </a:r>
              </a:p>
              <a:p>
                <a:r>
                  <a:rPr lang="en-US" dirty="0"/>
                  <a:t>Ex 1:  Half wavelength dipole antenna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2.3 GHz: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=6.5</m:t>
                    </m:r>
                  </m:oMath>
                </a14:m>
                <a:r>
                  <a:rPr lang="en-US" dirty="0"/>
                  <a:t> cm</a:t>
                </a:r>
              </a:p>
              <a:p>
                <a:r>
                  <a:rPr lang="en-US" dirty="0"/>
                  <a:t>Ex 2:  Large cellular base station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≈7</m:t>
                    </m:r>
                  </m:oMath>
                </a14:m>
                <a:r>
                  <a:rPr lang="en-US" dirty="0"/>
                  <a:t>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2.3 GHz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=751</m:t>
                    </m:r>
                  </m:oMath>
                </a14:m>
                <a:r>
                  <a:rPr lang="en-US" dirty="0"/>
                  <a:t> m</a:t>
                </a:r>
              </a:p>
              <a:p>
                <a:r>
                  <a:rPr lang="en-US" dirty="0"/>
                  <a:t>Ex 3:  </a:t>
                </a:r>
                <a:r>
                  <a:rPr lang="en-US" dirty="0" err="1"/>
                  <a:t>MmWave</a:t>
                </a:r>
                <a:r>
                  <a:rPr lang="en-US" dirty="0"/>
                  <a:t> wide aperture antenna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≈40</m:t>
                    </m:r>
                  </m:oMath>
                </a14:m>
                <a:r>
                  <a:rPr lang="en-US" dirty="0"/>
                  <a:t> cm,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140 GHz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149</m:t>
                    </m:r>
                  </m:oMath>
                </a14:m>
                <a:r>
                  <a:rPr lang="en-US" dirty="0"/>
                  <a:t> m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BC99A-EB9F-4AE3-8D82-A70063B830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362788" cy="4329817"/>
              </a:xfrm>
              <a:blipFill>
                <a:blip r:embed="rId2"/>
                <a:stretch>
                  <a:fillRect l="-2727" t="-1549" r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D8C39-B73C-4E32-A324-40DA1CF0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E6074-E64F-40C2-B6E0-D7F4D869C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863" y="584199"/>
            <a:ext cx="3501889" cy="2783437"/>
          </a:xfrm>
          <a:prstGeom prst="rect">
            <a:avLst/>
          </a:prstGeom>
        </p:spPr>
      </p:pic>
      <p:pic>
        <p:nvPicPr>
          <p:cNvPr id="2050" name="Picture 2" descr="Image result for base station antenna">
            <a:extLst>
              <a:ext uri="{FF2B5EF4-FFF2-40B4-BE49-F238E27FC236}">
                <a16:creationId xmlns:a16="http://schemas.microsoft.com/office/drawing/2014/main" id="{4A4883AD-3E4F-48EA-9A07-E63D98123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933" y="3429000"/>
            <a:ext cx="2607875" cy="243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7511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Electromagnetic Waves</a:t>
            </a:r>
          </a:p>
          <a:p>
            <a:r>
              <a:rPr lang="en-US" dirty="0"/>
              <a:t>Power and Bandwidth of Signals </a:t>
            </a:r>
          </a:p>
          <a:p>
            <a:r>
              <a:rPr lang="en-US" dirty="0"/>
              <a:t>Basics of Antennas </a:t>
            </a:r>
          </a:p>
          <a:p>
            <a:r>
              <a:rPr lang="en-US" dirty="0"/>
              <a:t>Free Space Propagation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99766" y="2822795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63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8F9D-FB36-4544-AA8B-5ECA15BF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Effective Aperture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630691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RX antenna sees incident plane wave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0" dirty="0"/>
                  <a:t>Assume polarization aligned to the antenna</a:t>
                </a:r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effective antenna aperture </a:t>
                </a:r>
                <a:r>
                  <a:rPr lang="en-US" dirty="0"/>
                  <a:t>(or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area</a:t>
                </a:r>
                <a:r>
                  <a:rPr lang="en-US" dirty="0"/>
                  <a:t>):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ES" b="0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Power density of incident wave [W /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]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Power delivered to load at the receiver [W]</a:t>
                </a:r>
              </a:p>
              <a:p>
                <a:r>
                  <a:rPr lang="en-US" dirty="0"/>
                  <a:t>The effective area that the antenna collects</a:t>
                </a:r>
              </a:p>
              <a:p>
                <a:pPr lvl="1"/>
                <a:r>
                  <a:rPr lang="en-US" dirty="0"/>
                  <a:t>We will see this is different than the physical aperture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will depend on the direction of arrival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630691" cy="4329817"/>
              </a:xfrm>
              <a:blipFill>
                <a:blip r:embed="rId2"/>
                <a:stretch>
                  <a:fillRect l="-2597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3987A-D3B5-4B4D-993F-726A9CFA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FB0F2-9D96-4F1C-8667-E3EC1D91F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506" y="2095500"/>
            <a:ext cx="4335174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751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8F9D-FB36-4544-AA8B-5ECA15BF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Aperture and Directivity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405697" cy="432981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From previous slide, effective aperture 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ES" b="0" dirty="0"/>
              </a:p>
              <a:p>
                <a:pPr lvl="1"/>
                <a:r>
                  <a:rPr lang="en-US" dirty="0"/>
                  <a:t>Ratio of received power to incident radiation density</a:t>
                </a:r>
                <a:endParaRPr lang="en-US" b="0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Aperture-directivity relation</a:t>
                </a:r>
                <a:r>
                  <a:rPr lang="en-US" dirty="0"/>
                  <a:t>:</a:t>
                </a:r>
              </a:p>
              <a:p>
                <a:endParaRPr lang="en-US" b="0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True for all lossless antennas</a:t>
                </a:r>
              </a:p>
              <a:p>
                <a:pPr lvl="1"/>
                <a:r>
                  <a:rPr lang="en-US" dirty="0"/>
                  <a:t>Proof:  next slide</a:t>
                </a:r>
              </a:p>
              <a:p>
                <a:r>
                  <a:rPr lang="en-US" b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Consequence</a:t>
                </a:r>
                <a:r>
                  <a:rPr lang="en-US" b="0" dirty="0"/>
                  <a:t>:  Average aperture is always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Why?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nary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nary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b="0" dirty="0"/>
                  <a:t>Independent of the physical size of the antenna!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405697" cy="4329817"/>
              </a:xfrm>
              <a:blipFill>
                <a:blip r:embed="rId2"/>
                <a:stretch>
                  <a:fillRect l="-1811" t="-1268" b="-4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3987A-D3B5-4B4D-993F-726A9CFA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FB0F2-9D96-4F1C-8667-E3EC1D91F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506" y="2095500"/>
            <a:ext cx="4335174" cy="25336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613D148-6423-4066-862A-DEDD03E985B5}"/>
              </a:ext>
            </a:extLst>
          </p:cNvPr>
          <p:cNvGrpSpPr/>
          <p:nvPr/>
        </p:nvGrpSpPr>
        <p:grpSpPr>
          <a:xfrm>
            <a:off x="2475220" y="2695415"/>
            <a:ext cx="3385165" cy="832603"/>
            <a:chOff x="2572575" y="2952224"/>
            <a:chExt cx="3553905" cy="113121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01E2E0-6B4D-4FE8-A56A-0EB4FE8CADF1}"/>
                </a:ext>
              </a:extLst>
            </p:cNvPr>
            <p:cNvSpPr/>
            <p:nvPr/>
          </p:nvSpPr>
          <p:spPr>
            <a:xfrm>
              <a:off x="2572575" y="2952224"/>
              <a:ext cx="3553905" cy="113121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8E58888-678F-4ED3-8E04-FE0FE777D175}"/>
                    </a:ext>
                  </a:extLst>
                </p:cNvPr>
                <p:cNvSpPr txBox="1"/>
                <p:nvPr/>
              </p:nvSpPr>
              <p:spPr>
                <a:xfrm>
                  <a:off x="2911939" y="3104904"/>
                  <a:ext cx="2875176" cy="6481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8E58888-678F-4ED3-8E04-FE0FE777D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939" y="3104904"/>
                  <a:ext cx="2875176" cy="648191"/>
                </a:xfrm>
                <a:prstGeom prst="rect">
                  <a:avLst/>
                </a:prstGeom>
                <a:blipFill>
                  <a:blip r:embed="rId4"/>
                  <a:stretch>
                    <a:fillRect b="-25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19229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3E87-028B-4C9B-B528-DA6D6359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Proof of the Aperture-Directivity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0E708A-E4FA-4DC6-86FC-AE811FFB17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6953211" cy="432981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Suppose Ant 1 transmits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Radiation density is: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Received power at Ant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ES" dirty="0"/>
              </a:p>
              <a:p>
                <a:r>
                  <a:rPr lang="en-US" dirty="0"/>
                  <a:t>TX from Ant 2, the gain must be the same: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a consequence of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reciprocity</a:t>
                </a:r>
              </a:p>
              <a:p>
                <a:r>
                  <a:rPr lang="en-US" dirty="0"/>
                  <a:t>Hence, for </a:t>
                </a:r>
                <a:r>
                  <a:rPr lang="en-US" i="1" dirty="0"/>
                  <a:t>any</a:t>
                </a:r>
                <a:r>
                  <a:rPr lang="en-US" dirty="0"/>
                  <a:t> two antennas: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From simple antenna calculations for a short dipole: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(Needs basic EM theory)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0E708A-E4FA-4DC6-86FC-AE811FFB1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6953211" cy="4329817"/>
              </a:xfrm>
              <a:blipFill>
                <a:blip r:embed="rId2"/>
                <a:stretch>
                  <a:fillRect l="-2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30F26-723A-47DC-AC54-EB2F93B01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0E909-ED98-4352-891E-562EC4319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895" y="2853724"/>
            <a:ext cx="4273484" cy="206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0E47A-BB1F-4130-90CF-153E70F85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Friis</a:t>
            </a:r>
            <a:r>
              <a:rPr lang="es-ES" dirty="0"/>
              <a:t>’ </a:t>
            </a:r>
            <a:r>
              <a:rPr lang="es-ES" dirty="0" err="1"/>
              <a:t>Law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A583C-7C61-4121-B9C4-8EAA2F0D9D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two lossless antennas in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free space</a:t>
                </a:r>
              </a:p>
              <a:p>
                <a:r>
                  <a:rPr lang="en-US" dirty="0"/>
                  <a:t>From previous slide: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From aperture-directivity relation: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This leads to </a:t>
                </a:r>
                <a:r>
                  <a:rPr lang="en-US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Friis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’ Law </a:t>
                </a:r>
                <a:r>
                  <a:rPr lang="en-US" dirty="0">
                    <a:solidFill>
                      <a:schemeClr val="tx1"/>
                    </a:solidFill>
                  </a:rPr>
                  <a:t>(for lossless antennas)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: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Path loss </a:t>
                </a:r>
                <a:r>
                  <a:rPr lang="en-US" dirty="0"/>
                  <a:t>is proportional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 loss Inversely proportional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proportional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A583C-7C61-4121-B9C4-8EAA2F0D9D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6005C-1B40-4C42-A561-7C6ED136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01A575-7FF2-469D-BDBF-5290BFEEC929}"/>
              </a:ext>
            </a:extLst>
          </p:cNvPr>
          <p:cNvGrpSpPr/>
          <p:nvPr/>
        </p:nvGrpSpPr>
        <p:grpSpPr>
          <a:xfrm>
            <a:off x="2465738" y="3796933"/>
            <a:ext cx="3385165" cy="832603"/>
            <a:chOff x="2572575" y="2952224"/>
            <a:chExt cx="3553905" cy="113121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7DB8E70-49B8-4E9E-B49B-430B098021E8}"/>
                </a:ext>
              </a:extLst>
            </p:cNvPr>
            <p:cNvSpPr/>
            <p:nvPr/>
          </p:nvSpPr>
          <p:spPr>
            <a:xfrm>
              <a:off x="2572575" y="2952224"/>
              <a:ext cx="3553905" cy="113121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ED22D9C-32BF-4366-9DC0-3A005F85467C}"/>
                    </a:ext>
                  </a:extLst>
                </p:cNvPr>
                <p:cNvSpPr txBox="1"/>
                <p:nvPr/>
              </p:nvSpPr>
              <p:spPr>
                <a:xfrm>
                  <a:off x="2981216" y="2952224"/>
                  <a:ext cx="2875176" cy="1045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num>
                                  <m:den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ED22D9C-32BF-4366-9DC0-3A005F854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216" y="2952224"/>
                  <a:ext cx="2875176" cy="104531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50" name="Picture 2" descr="Image result for free space path loss">
            <a:extLst>
              <a:ext uri="{FF2B5EF4-FFF2-40B4-BE49-F238E27FC236}">
                <a16:creationId xmlns:a16="http://schemas.microsoft.com/office/drawing/2014/main" id="{D240FFE3-4E61-4648-8FCF-856E2C092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690" y="1878069"/>
            <a:ext cx="4792150" cy="310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643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4447-B18A-4635-B0F1-2027962D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</p:spPr>
            <p:txBody>
              <a:bodyPr/>
              <a:lstStyle/>
              <a:p>
                <a:r>
                  <a:rPr lang="en-US" dirty="0"/>
                  <a:t>Friis’ Law assumes incident wave is aligned in polarization</a:t>
                </a:r>
              </a:p>
              <a:p>
                <a:r>
                  <a:rPr lang="en-US" dirty="0"/>
                  <a:t>In general, need to consider polarization loss</a:t>
                </a:r>
              </a:p>
              <a:p>
                <a:r>
                  <a:rPr lang="en-US" dirty="0"/>
                  <a:t>Recall: 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polarization vector</a:t>
                </a:r>
                <a:r>
                  <a:rPr lang="en-US" dirty="0"/>
                  <a:t> for a plane wave:</a:t>
                </a:r>
              </a:p>
              <a:p>
                <a:pPr lvl="1"/>
                <a:r>
                  <a:rPr lang="en-US" dirty="0"/>
                  <a:t>Direction of the E-field in phasor notation</a:t>
                </a:r>
              </a:p>
              <a:p>
                <a:pPr lvl="1"/>
                <a:r>
                  <a:rPr lang="en-US" dirty="0"/>
                  <a:t>A complex vector in 3-dim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Polarization loss factor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𝑃𝐿𝐹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1" i="1"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:  Polarization vector of the TX wave from antenna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:  Polarization vector of the RX incident wave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:  Angle between them 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  <a:blipFill>
                <a:blip r:embed="rId2"/>
                <a:stretch>
                  <a:fillRect l="-179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9E6EA-B2AA-4843-9D86-93D9D2C0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9BC637-0554-4CE3-8E1E-7BA1C386B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157" y="1744094"/>
            <a:ext cx="1811277" cy="1723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3D11B6-DB36-491D-9B0E-CAD322BC7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458" y="3887996"/>
            <a:ext cx="3929325" cy="1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137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4447-B18A-4635-B0F1-2027962D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Impedance and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</p:spPr>
            <p:txBody>
              <a:bodyPr/>
              <a:lstStyle/>
              <a:p>
                <a:r>
                  <a:rPr lang="en-US" dirty="0"/>
                  <a:t>Not all power from radio may be delivered to antenna</a:t>
                </a:r>
              </a:p>
              <a:p>
                <a:r>
                  <a:rPr lang="en-US" dirty="0"/>
                  <a:t>Some is reflected back</a:t>
                </a:r>
              </a:p>
              <a:p>
                <a:r>
                  <a:rPr lang="en-US" dirty="0"/>
                  <a:t>Described by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reflection coefficient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s-ES" b="0" dirty="0"/>
              </a:p>
              <a:p>
                <a:pPr lvl="1"/>
                <a:r>
                  <a:rPr lang="es-ES" dirty="0" err="1"/>
                  <a:t>Also</a:t>
                </a:r>
                <a:r>
                  <a:rPr lang="es-ES" dirty="0"/>
                  <a:t> </a:t>
                </a:r>
                <a:r>
                  <a:rPr lang="es-ES" dirty="0" err="1"/>
                  <a:t>referred</a:t>
                </a:r>
                <a:r>
                  <a:rPr lang="es-ES" dirty="0"/>
                  <a:t> </a:t>
                </a:r>
                <a:r>
                  <a:rPr lang="es-ES" dirty="0" err="1"/>
                  <a:t>to</a:t>
                </a:r>
                <a:r>
                  <a:rPr lang="es-ES" dirty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endParaRPr lang="es-ES" b="0" dirty="0"/>
              </a:p>
              <a:p>
                <a:pPr lvl="1"/>
                <a:r>
                  <a:rPr lang="en-US" dirty="0"/>
                  <a:t>Complex ratio of forward to reverse wave</a:t>
                </a:r>
              </a:p>
              <a:p>
                <a:r>
                  <a:rPr lang="en-US" dirty="0"/>
                  <a:t>Also described by impedance mismatch: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Γ</m:t>
                    </m:r>
                    <m:r>
                      <a:rPr lang="es-E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Fraction of power transferred: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ES" b="0" dirty="0"/>
              </a:p>
              <a:p>
                <a:r>
                  <a:rPr lang="en-US" dirty="0"/>
                  <a:t>Also given as voltage standing wave ratio (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VSWR</a:t>
                </a:r>
                <a:r>
                  <a:rPr lang="en-US" dirty="0"/>
                  <a:t>)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  <a:blipFill>
                <a:blip r:embed="rId2"/>
                <a:stretch>
                  <a:fillRect l="-179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9E6EA-B2AA-4843-9D86-93D9D2C0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73B25A-AA09-4504-B290-096AFCFC2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585" y="1574926"/>
            <a:ext cx="4508877" cy="1690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483510-997A-483A-9BB7-83552A12C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622" y="3513865"/>
            <a:ext cx="3086100" cy="1876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CD55DE-F576-4E32-A497-36E324B2FA77}"/>
              </a:ext>
            </a:extLst>
          </p:cNvPr>
          <p:cNvSpPr txBox="1"/>
          <p:nvPr/>
        </p:nvSpPr>
        <p:spPr>
          <a:xfrm>
            <a:off x="7626452" y="5499764"/>
            <a:ext cx="40790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Ali et al, Small Form Factor PIFA Antenna Design at 28 GHz for 5G Applications, 2019</a:t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705672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4447-B18A-4635-B0F1-2027962D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Friis</a:t>
            </a:r>
            <a:r>
              <a:rPr lang="en-US" dirty="0"/>
              <a:t>’ Law with Losses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Three losses in practice:</a:t>
                </a:r>
              </a:p>
              <a:p>
                <a:pPr lvl="1"/>
                <a:r>
                  <a:rPr lang="en-US" dirty="0"/>
                  <a:t>Polarization loss</a:t>
                </a:r>
              </a:p>
              <a:p>
                <a:pPr lvl="1"/>
                <a:r>
                  <a:rPr lang="en-US" dirty="0"/>
                  <a:t>Conductive / dielectric loss</a:t>
                </a:r>
              </a:p>
              <a:p>
                <a:pPr lvl="1"/>
                <a:r>
                  <a:rPr lang="en-US" dirty="0"/>
                  <a:t>Impedance mismatch</a:t>
                </a:r>
              </a:p>
              <a:p>
                <a:r>
                  <a:rPr lang="en-US" dirty="0" err="1"/>
                  <a:t>Friis</a:t>
                </a:r>
                <a:r>
                  <a:rPr lang="en-US" dirty="0"/>
                  <a:t>’ Law with lossy antennas: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𝑃𝑂𝐿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s-E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 Efficiency of antenna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𝑃𝑂𝐿</m:t>
                        </m:r>
                      </m:sub>
                    </m:sSub>
                  </m:oMath>
                </a14:m>
                <a:r>
                  <a:rPr lang="en-US" dirty="0"/>
                  <a:t>:  Angle between the polarization vectors</a:t>
                </a:r>
              </a:p>
              <a:p>
                <a:pPr lvl="1"/>
                <a:r>
                  <a:rPr lang="en-US" dirty="0"/>
                  <a:t>Note that gain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  <a:blipFill>
                <a:blip r:embed="rId2"/>
                <a:stretch>
                  <a:fillRect l="-179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9E6EA-B2AA-4843-9D86-93D9D2C0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8C407-E63D-4BA9-AC11-894C3CF1F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155" y="1728569"/>
            <a:ext cx="420052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64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07" y="2190137"/>
            <a:ext cx="2143125" cy="2143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1736352"/>
                <a:ext cx="7391400" cy="416838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EM field governed by Maxwell’s equations</a:t>
                </a:r>
              </a:p>
              <a:p>
                <a:r>
                  <a:rPr lang="en-US" dirty="0"/>
                  <a:t>All solutions can be decomposed into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plane waves</a:t>
                </a:r>
              </a:p>
              <a:p>
                <a:endParaRPr lang="en-US" dirty="0"/>
              </a:p>
              <a:p>
                <a:r>
                  <a:rPr lang="en-US" dirty="0"/>
                  <a:t>EM plane wave at position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speed of light </a:t>
                </a:r>
              </a:p>
              <a:p>
                <a:r>
                  <a:rPr lang="en-US" dirty="0"/>
                  <a:t>Sometimes write: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b="1" i="1" dirty="0"/>
                  <a:t>B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wave number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1736352"/>
                <a:ext cx="7391400" cy="4168381"/>
              </a:xfrm>
              <a:blipFill>
                <a:blip r:embed="rId3"/>
                <a:stretch>
                  <a:fillRect l="-1814" t="-1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83655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7F2F6-0C38-433D-8C5E-87640C515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 Plotting Path Loss on a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0C299-0F75-4660-91AA-57E5FC4F1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the path loss on a path</a:t>
            </a:r>
          </a:p>
          <a:p>
            <a:pPr lvl="1"/>
            <a:r>
              <a:rPr lang="en-US" dirty="0"/>
              <a:t>TX is isotropic at the origin</a:t>
            </a:r>
          </a:p>
          <a:p>
            <a:pPr lvl="1"/>
            <a:r>
              <a:rPr lang="en-US" dirty="0"/>
              <a:t>RX is micro-strip patch element.  Moves along a line</a:t>
            </a:r>
          </a:p>
          <a:p>
            <a:r>
              <a:rPr lang="en-US" dirty="0"/>
              <a:t>MATLAB code</a:t>
            </a:r>
          </a:p>
          <a:p>
            <a:pPr lvl="1"/>
            <a:r>
              <a:rPr lang="en-US" dirty="0"/>
              <a:t>Computes angles to RX </a:t>
            </a:r>
          </a:p>
          <a:p>
            <a:pPr lvl="1"/>
            <a:r>
              <a:rPr lang="en-US" dirty="0"/>
              <a:t>Computes free-space omni directional path loss</a:t>
            </a:r>
          </a:p>
          <a:p>
            <a:pPr lvl="1"/>
            <a:r>
              <a:rPr lang="en-US" dirty="0"/>
              <a:t>Interpolates directivity </a:t>
            </a:r>
          </a:p>
          <a:p>
            <a:pPr lvl="1"/>
            <a:r>
              <a:rPr lang="en-US" dirty="0"/>
              <a:t>Adds directivity to FSPL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D665C-8067-412A-8345-F03111786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4EEB5-2597-416E-AC06-D46ABD81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322154"/>
            <a:ext cx="2300620" cy="1699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3A3B18-053A-490E-98A6-8AFA5EFF2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259" y="1456317"/>
            <a:ext cx="4429368" cy="441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9DBD16-777E-44D0-A77D-2047C7E29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887" y="3780147"/>
            <a:ext cx="3259735" cy="239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69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Waves Illustrated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EM plane wave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Five key parameters:</a:t>
                </a:r>
              </a:p>
              <a:p>
                <a:pPr lvl="1"/>
                <a:r>
                  <a:rPr lang="en-US" dirty="0"/>
                  <a:t>Amplitude, frequency, direction of motion, phase</a:t>
                </a:r>
              </a:p>
              <a:p>
                <a:pPr lvl="1"/>
                <a:r>
                  <a:rPr lang="en-US" dirty="0"/>
                  <a:t>Polarization (see below)</a:t>
                </a:r>
              </a:p>
              <a:p>
                <a:r>
                  <a:rPr lang="en-US" dirty="0"/>
                  <a:t>Diagrams on board</a:t>
                </a:r>
              </a:p>
              <a:p>
                <a:pPr lvl="1"/>
                <a:r>
                  <a:rPr lang="en-US" dirty="0"/>
                  <a:t>Fixed position, variation in time</a:t>
                </a:r>
              </a:p>
              <a:p>
                <a:pPr lvl="1"/>
                <a:r>
                  <a:rPr lang="en-US" dirty="0"/>
                  <a:t>Fixed time, variation in position.  </a:t>
                </a:r>
              </a:p>
              <a:p>
                <a:r>
                  <a:rPr lang="en-US" dirty="0"/>
                  <a:t>Phasor notation: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𝑅𝑒𝑎𝑙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6600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247" y="1677417"/>
            <a:ext cx="2143125" cy="2143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 Direction of Motion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43781" y="1534543"/>
                <a:ext cx="7149268" cy="4572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EM field constant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plane</a:t>
                </a:r>
              </a:p>
              <a:p>
                <a:r>
                  <a:rPr lang="en-US" dirty="0"/>
                  <a:t>Moves along z-direction: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“</a:t>
                </a:r>
                <a:r>
                  <a:rPr lang="en-US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Poynting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” vector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Represents “energy flux”</a:t>
                </a:r>
              </a:p>
              <a:p>
                <a:pPr lvl="1"/>
                <a:r>
                  <a:rPr lang="en-US" dirty="0"/>
                  <a:t>Energy consumed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Units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characteristic impedance</a:t>
                </a:r>
              </a:p>
              <a:p>
                <a:pPr lvl="1"/>
                <a:r>
                  <a:rPr lang="en-US" dirty="0"/>
                  <a:t>Vacuum: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≈377</m:t>
                    </m:r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43781" y="1534543"/>
                <a:ext cx="7149268" cy="4572000"/>
              </a:xfrm>
              <a:blipFill>
                <a:blip r:embed="rId3"/>
                <a:stretch>
                  <a:fillRect l="-2046" t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796" y="4480495"/>
            <a:ext cx="22860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31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15438" y="1581961"/>
                <a:ext cx="10310368" cy="4419600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Polarization</a:t>
                </a:r>
                <a:r>
                  <a:rPr lang="en-US" dirty="0"/>
                  <a:t>:  Orientation of E-field relative to direction of motion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Linearly polarized</a:t>
                </a:r>
                <a:r>
                  <a:rPr lang="en-US" dirty="0"/>
                  <a:t>:  Constant orientation</a:t>
                </a:r>
              </a:p>
              <a:p>
                <a:pPr lvl="1"/>
                <a:r>
                  <a:rPr lang="en-US" dirty="0"/>
                  <a:t>Vertical: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Horizontal: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Also,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circularly polarized</a:t>
                </a:r>
              </a:p>
              <a:p>
                <a:pPr lvl="1"/>
                <a:r>
                  <a:rPr lang="en-US" dirty="0"/>
                  <a:t>Sum of V and H that are out of phase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Called left hand and right hand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Two degrees of freedom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Consider any plane wave in some direction</a:t>
                </a:r>
              </a:p>
              <a:p>
                <a:pPr lvl="1"/>
                <a:r>
                  <a:rPr lang="en-US" dirty="0"/>
                  <a:t>Can be decomposed as V + H or LH + RH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15438" y="1581961"/>
                <a:ext cx="10310368" cy="4419600"/>
              </a:xfrm>
              <a:blipFill>
                <a:blip r:embed="rId2"/>
                <a:stretch>
                  <a:fillRect l="-1419" t="-1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161" y="2209800"/>
            <a:ext cx="25908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529" y="3741709"/>
            <a:ext cx="279082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24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2701-EEAC-4086-99F2-85846D21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E8D3A-2A37-48EE-84B5-C6D7E9FB9D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670926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Every electric field</a:t>
                </a:r>
                <a:r>
                  <a:rPr lang="en-US" b="1" dirty="0"/>
                  <a:t> </a:t>
                </a:r>
                <a:r>
                  <a:rPr lang="en-US" dirty="0"/>
                  <a:t>is a linear combination  of plane waves</a:t>
                </a:r>
              </a:p>
              <a:p>
                <a:r>
                  <a:rPr lang="en-US" dirty="0"/>
                  <a:t>Each plane wave in the decomposition has: </a:t>
                </a:r>
              </a:p>
              <a:p>
                <a:pPr lvl="1"/>
                <a:r>
                  <a:rPr lang="en-US" dirty="0"/>
                  <a:t>Frequency</a:t>
                </a:r>
              </a:p>
              <a:p>
                <a:pPr lvl="1"/>
                <a:r>
                  <a:rPr lang="en-US" dirty="0"/>
                  <a:t>Direction of motion</a:t>
                </a:r>
              </a:p>
              <a:p>
                <a:pPr lvl="1"/>
                <a:r>
                  <a:rPr lang="en-US" dirty="0"/>
                  <a:t>Gain, Phase</a:t>
                </a:r>
              </a:p>
              <a:p>
                <a:pPr lvl="1"/>
                <a:r>
                  <a:rPr lang="en-US" dirty="0"/>
                  <a:t>One of two polarization</a:t>
                </a:r>
              </a:p>
              <a:p>
                <a:r>
                  <a:rPr lang="en-US" dirty="0"/>
                  <a:t>Decomposition can be found from a 4D Fourier transform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Converts time + space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wavenumber and frequency</a:t>
                </a:r>
              </a:p>
              <a:p>
                <a:pPr lvl="1"/>
                <a:r>
                  <a:rPr lang="en-US" dirty="0"/>
                  <a:t>Note that there are two polarization components</a:t>
                </a:r>
              </a:p>
              <a:p>
                <a:r>
                  <a:rPr lang="en-US" dirty="0"/>
                  <a:t>This decomposition is used in many EM solvers</a:t>
                </a:r>
              </a:p>
              <a:p>
                <a:pPr lvl="1"/>
                <a:r>
                  <a:rPr lang="en-US" dirty="0"/>
                  <a:t>And your EM class if you take it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E8D3A-2A37-48EE-84B5-C6D7E9FB9D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670926" cy="4329817"/>
              </a:xfrm>
              <a:blipFill>
                <a:blip r:embed="rId2"/>
                <a:stretch>
                  <a:fillRect l="-2194" t="-1549" b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B14A7-A01D-4BA9-BDC4-ECD15F884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pic>
        <p:nvPicPr>
          <p:cNvPr id="1026" name="Picture 2" descr="Image result for plane wave decomposition EM fourier transform">
            <a:extLst>
              <a:ext uri="{FF2B5EF4-FFF2-40B4-BE49-F238E27FC236}">
                <a16:creationId xmlns:a16="http://schemas.microsoft.com/office/drawing/2014/main" id="{526671F4-183C-4606-8BF8-AE1C3CDC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01" y="2214695"/>
            <a:ext cx="3218000" cy="267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59188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48657</TotalTime>
  <Words>3269</Words>
  <Application>Microsoft Office PowerPoint</Application>
  <PresentationFormat>Widescreen</PresentationFormat>
  <Paragraphs>568</Paragraphs>
  <Slides>50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Calibri</vt:lpstr>
      <vt:lpstr>Cambria Math</vt:lpstr>
      <vt:lpstr>Wingdings</vt:lpstr>
      <vt:lpstr>Retrospect</vt:lpstr>
      <vt:lpstr>Antennas and  Free Space Propagation</vt:lpstr>
      <vt:lpstr>Learning Objectives</vt:lpstr>
      <vt:lpstr>Outline </vt:lpstr>
      <vt:lpstr>Electric and Magnetic Forces</vt:lpstr>
      <vt:lpstr>Plane Waves</vt:lpstr>
      <vt:lpstr>Plane Waves Illustrated</vt:lpstr>
      <vt:lpstr>Plane Wave Direction of Motion</vt:lpstr>
      <vt:lpstr>Polarization</vt:lpstr>
      <vt:lpstr>Plane Wave Decomposition</vt:lpstr>
      <vt:lpstr>EM Spectrum</vt:lpstr>
      <vt:lpstr>Outline </vt:lpstr>
      <vt:lpstr>Signals for Communication</vt:lpstr>
      <vt:lpstr>Energy and Power of Signals</vt:lpstr>
      <vt:lpstr>Power:  Linear and decibel scale</vt:lpstr>
      <vt:lpstr>Some important dB values</vt:lpstr>
      <vt:lpstr>Typical Wireless Power Transmit Levels</vt:lpstr>
      <vt:lpstr>Bandwidth and Carrier Frequency</vt:lpstr>
      <vt:lpstr>Importance of Bandwidth</vt:lpstr>
      <vt:lpstr>Radio Spectrum</vt:lpstr>
      <vt:lpstr>Bandwidth and Center Frequencies Examples</vt:lpstr>
      <vt:lpstr>Millimeter Wave Bands</vt:lpstr>
      <vt:lpstr>Outline </vt:lpstr>
      <vt:lpstr>Excellent Text for Antennas</vt:lpstr>
      <vt:lpstr>Waveguides and Transmission Lines</vt:lpstr>
      <vt:lpstr>Antenna</vt:lpstr>
      <vt:lpstr>Radiation Patterns</vt:lpstr>
      <vt:lpstr>Spherical Coordinates</vt:lpstr>
      <vt:lpstr>Spherical Coordinates in MATLAB</vt:lpstr>
      <vt:lpstr>Radians and Steradians </vt:lpstr>
      <vt:lpstr>Radiation Density</vt:lpstr>
      <vt:lpstr>Radiation Intensity</vt:lpstr>
      <vt:lpstr>Total Radiated Power</vt:lpstr>
      <vt:lpstr>Isotropic Antenna</vt:lpstr>
      <vt:lpstr>Antenna Directivity</vt:lpstr>
      <vt:lpstr>Antenna Gain and Efficiency</vt:lpstr>
      <vt:lpstr>Antenna Toolbox in MATLAB</vt:lpstr>
      <vt:lpstr>Patterns in MATLAB:  Dipole Example</vt:lpstr>
      <vt:lpstr>Microstrip Patch Example</vt:lpstr>
      <vt:lpstr>More Complex Antennas</vt:lpstr>
      <vt:lpstr>Field Regions</vt:lpstr>
      <vt:lpstr>Rayleigh Distance</vt:lpstr>
      <vt:lpstr>Outline </vt:lpstr>
      <vt:lpstr>Antenna Effective Aperture</vt:lpstr>
      <vt:lpstr>Aperture and Directivity</vt:lpstr>
      <vt:lpstr>Proof of the Aperture-Directivity Relation</vt:lpstr>
      <vt:lpstr>Friis’ Law</vt:lpstr>
      <vt:lpstr>Polarization Loss</vt:lpstr>
      <vt:lpstr>Antenna Impedance and Matching</vt:lpstr>
      <vt:lpstr>Friis’ Law with Losses</vt:lpstr>
      <vt:lpstr>Demo:  Plotting Path Loss on a Path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432</cp:revision>
  <cp:lastPrinted>2017-01-24T17:12:09Z</cp:lastPrinted>
  <dcterms:created xsi:type="dcterms:W3CDTF">2015-03-22T11:15:32Z</dcterms:created>
  <dcterms:modified xsi:type="dcterms:W3CDTF">2020-04-08T16:55:53Z</dcterms:modified>
</cp:coreProperties>
</file>